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82" r:id="rId15"/>
    <p:sldId id="280" r:id="rId16"/>
    <p:sldId id="281" r:id="rId17"/>
    <p:sldId id="279" r:id="rId18"/>
    <p:sldId id="283" r:id="rId19"/>
    <p:sldId id="301" r:id="rId20"/>
    <p:sldId id="312" r:id="rId21"/>
    <p:sldId id="313" r:id="rId22"/>
    <p:sldId id="302" r:id="rId23"/>
    <p:sldId id="303" r:id="rId24"/>
    <p:sldId id="304" r:id="rId25"/>
    <p:sldId id="305" r:id="rId26"/>
    <p:sldId id="306" r:id="rId27"/>
    <p:sldId id="307" r:id="rId28"/>
    <p:sldId id="308" r:id="rId29"/>
    <p:sldId id="276" r:id="rId30"/>
    <p:sldId id="286" r:id="rId31"/>
    <p:sldId id="287" r:id="rId32"/>
    <p:sldId id="299" r:id="rId33"/>
    <p:sldId id="289" r:id="rId34"/>
    <p:sldId id="290" r:id="rId35"/>
    <p:sldId id="300" r:id="rId36"/>
    <p:sldId id="314" r:id="rId37"/>
    <p:sldId id="315" r:id="rId38"/>
    <p:sldId id="316" r:id="rId39"/>
    <p:sldId id="317" r:id="rId40"/>
    <p:sldId id="318" r:id="rId41"/>
    <p:sldId id="309" r:id="rId42"/>
    <p:sldId id="310" r:id="rId43"/>
    <p:sldId id="311" r:id="rId44"/>
    <p:sldId id="277" r:id="rId45"/>
    <p:sldId id="278" r:id="rId4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5EE"/>
          </a:solidFill>
        </a:fill>
      </a:tcStyle>
    </a:wholeTbl>
    <a:band2H>
      <a:tcTxStyle/>
      <a:tcStyle>
        <a:tcBdr/>
        <a:fill>
          <a:solidFill>
            <a:srgbClr val="EEF2F7"/>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w Cen MT"/>
          <a:ea typeface="Tw Cen MT"/>
          <a:cs typeface="Tw Cen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Tw Cen MT"/>
          <a:ea typeface="Tw Cen MT"/>
          <a:cs typeface="Tw Cen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w Cen MT"/>
          <a:ea typeface="Tw Cen MT"/>
          <a:cs typeface="Tw Cen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w Cen MT"/>
          <a:ea typeface="Tw Cen MT"/>
          <a:cs typeface="Tw Cen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w Cen MT"/>
          <a:ea typeface="Tw Cen MT"/>
          <a:cs typeface="Tw Cen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Tw Cen MT"/>
          <a:ea typeface="Tw Cen MT"/>
          <a:cs typeface="Tw Cen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Tw Cen MT"/>
          <a:ea typeface="Tw Cen MT"/>
          <a:cs typeface="Tw Cen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Tw Cen MT"/>
          <a:ea typeface="Tw Cen MT"/>
          <a:cs typeface="Tw Cen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Tw Cen MT"/>
          <a:ea typeface="Tw Cen MT"/>
          <a:cs typeface="Tw Cen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Tw Cen MT"/>
          <a:ea typeface="Tw Cen MT"/>
          <a:cs typeface="Tw Cen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6" d="100"/>
          <a:sy n="46" d="100"/>
        </p:scale>
        <p:origin x="-64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1143000" y="685800"/>
            <a:ext cx="4572000" cy="3429000"/>
          </a:xfrm>
          <a:prstGeom prst="rect">
            <a:avLst/>
          </a:prstGeom>
        </p:spPr>
        <p:txBody>
          <a:bodyPr/>
          <a:lstStyle/>
          <a:p>
            <a:endParaRPr/>
          </a:p>
        </p:txBody>
      </p:sp>
      <p:sp>
        <p:nvSpPr>
          <p:cNvPr id="102" name="Shape 1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84088814"/>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6096000" y="6248400"/>
            <a:ext cx="2667000" cy="365125"/>
          </a:xfrm>
          <a:prstGeom prst="rect">
            <a:avLst/>
          </a:prstGeom>
        </p:spPr>
        <p:txBody>
          <a:bodyPr/>
          <a:lstStyle>
            <a:lvl1pPr>
              <a:defRPr/>
            </a:lvl1pPr>
          </a:lstStyle>
          <a:p>
            <a:pPr>
              <a:defRPr/>
            </a:pPr>
            <a:fld id="{D7938E47-D57B-40D4-8EBB-E447A6770A9F}" type="datetimeFigureOut">
              <a:rPr lang="en-US"/>
              <a:pPr>
                <a:defRPr/>
              </a:pPr>
              <a:t>9/1/2016</a:t>
            </a:fld>
            <a:endParaRPr lang="en-US"/>
          </a:p>
        </p:txBody>
      </p:sp>
      <p:sp>
        <p:nvSpPr>
          <p:cNvPr id="5" name="Footer Placeholder 2"/>
          <p:cNvSpPr>
            <a:spLocks noGrp="1"/>
          </p:cNvSpPr>
          <p:nvPr>
            <p:ph type="ftr" sz="quarter" idx="11"/>
          </p:nvPr>
        </p:nvSpPr>
        <p:spPr>
          <a:xfrm>
            <a:off x="609600" y="6248400"/>
            <a:ext cx="5421313" cy="365125"/>
          </a:xfrm>
          <a:prstGeom prst="rect">
            <a:avLst/>
          </a:prstGeom>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4094623-4D37-49E1-9CC6-146F73CB98D4}" type="slidenum">
              <a:rPr lang="en-US"/>
              <a:pPr>
                <a:defRPr/>
              </a:pPr>
              <a:t>‹#›</a:t>
            </a:fld>
            <a:endParaRPr lang="en-US"/>
          </a:p>
        </p:txBody>
      </p:sp>
    </p:spTree>
    <p:extLst>
      <p:ext uri="{BB962C8B-B14F-4D97-AF65-F5344CB8AC3E}">
        <p14:creationId xmlns:p14="http://schemas.microsoft.com/office/powerpoint/2010/main" val="345318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775F55"/>
        </a:solidFill>
        <a:effectLst/>
      </p:bgPr>
    </p:bg>
    <p:spTree>
      <p:nvGrpSpPr>
        <p:cNvPr id="1" name=""/>
        <p:cNvGrpSpPr/>
        <p:nvPr/>
      </p:nvGrpSpPr>
      <p:grpSpPr>
        <a:xfrm>
          <a:off x="0" y="0"/>
          <a:ext cx="0" cy="0"/>
          <a:chOff x="0" y="0"/>
          <a:chExt cx="0" cy="0"/>
        </a:xfrm>
      </p:grpSpPr>
      <p:sp>
        <p:nvSpPr>
          <p:cNvPr id="21" name="Shape 21"/>
          <p:cNvSpPr/>
          <p:nvPr/>
        </p:nvSpPr>
        <p:spPr>
          <a:xfrm>
            <a:off x="-1" y="5970587"/>
            <a:ext cx="9144002" cy="887413"/>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a:off x="-9526" y="6053137"/>
            <a:ext cx="2249489" cy="712789"/>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23" name="Shape 23"/>
          <p:cNvSpPr/>
          <p:nvPr/>
        </p:nvSpPr>
        <p:spPr>
          <a:xfrm>
            <a:off x="2359025" y="6043612"/>
            <a:ext cx="6784975" cy="714376"/>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24" name="Shape 24"/>
          <p:cNvSpPr>
            <a:spLocks noGrp="1"/>
          </p:cNvSpPr>
          <p:nvPr>
            <p:ph type="sldNum" sz="quarter" idx="2"/>
          </p:nvPr>
        </p:nvSpPr>
        <p:spPr>
          <a:xfrm>
            <a:off x="8273660" y="278129"/>
            <a:ext cx="292880" cy="281941"/>
          </a:xfrm>
          <a:prstGeom prst="rect">
            <a:avLst/>
          </a:prstGeom>
        </p:spPr>
        <p:txBody>
          <a:bodyPr/>
          <a:lstStyle>
            <a:lvl1pPr>
              <a:defRPr>
                <a:solidFill>
                  <a:srgbClr val="EBDDC3"/>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 name="Shape 31"/>
          <p:cNvSpPr/>
          <p:nvPr/>
        </p:nvSpPr>
        <p:spPr>
          <a:xfrm>
            <a:off x="-1" y="1524000"/>
            <a:ext cx="9144002" cy="114300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 name="Shape 32"/>
          <p:cNvSpPr/>
          <p:nvPr/>
        </p:nvSpPr>
        <p:spPr>
          <a:xfrm>
            <a:off x="0" y="1600200"/>
            <a:ext cx="1295400" cy="9906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3" name="Shape 33"/>
          <p:cNvSpPr/>
          <p:nvPr/>
        </p:nvSpPr>
        <p:spPr>
          <a:xfrm>
            <a:off x="1371600" y="1600200"/>
            <a:ext cx="7772400" cy="9906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4" name="Shape 34"/>
          <p:cNvSpPr>
            <a:spLocks noGrp="1"/>
          </p:cNvSpPr>
          <p:nvPr>
            <p:ph type="title"/>
          </p:nvPr>
        </p:nvSpPr>
        <p:spPr>
          <a:xfrm>
            <a:off x="609600" y="228600"/>
            <a:ext cx="8153400" cy="990600"/>
          </a:xfrm>
          <a:prstGeom prst="rect">
            <a:avLst/>
          </a:prstGeom>
        </p:spPr>
        <p:txBody>
          <a:bodyPr>
            <a:normAutofit/>
          </a:bodyPr>
          <a:lstStyle/>
          <a:p>
            <a:r>
              <a:t>Title Text</a:t>
            </a:r>
          </a:p>
        </p:txBody>
      </p:sp>
      <p:sp>
        <p:nvSpPr>
          <p:cNvPr id="35" name="Shape 35"/>
          <p:cNvSpPr>
            <a:spLocks noGrp="1"/>
          </p:cNvSpPr>
          <p:nvPr>
            <p:ph type="body" idx="1"/>
          </p:nvPr>
        </p:nvSpPr>
        <p:spPr>
          <a:xfrm>
            <a:off x="612775" y="1600200"/>
            <a:ext cx="8153400" cy="4525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433853" y="1886267"/>
            <a:ext cx="427694" cy="434341"/>
          </a:xfrm>
          <a:prstGeom prst="rect">
            <a:avLst/>
          </a:prstGeom>
        </p:spPr>
        <p:txBody>
          <a:bodyPr/>
          <a:lstStyle>
            <a:lvl1pPr>
              <a:defRPr sz="24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3" name="Shape 43"/>
          <p:cNvSpPr>
            <a:spLocks noGrp="1"/>
          </p:cNvSpPr>
          <p:nvPr>
            <p:ph type="title"/>
          </p:nvPr>
        </p:nvSpPr>
        <p:spPr>
          <a:xfrm>
            <a:off x="609600" y="228600"/>
            <a:ext cx="8153400" cy="990600"/>
          </a:xfrm>
          <a:prstGeom prst="rect">
            <a:avLst/>
          </a:prstGeom>
        </p:spPr>
        <p:txBody>
          <a:bodyPr>
            <a:normAutofit/>
          </a:bodyPr>
          <a:lstStyle/>
          <a:p>
            <a:r>
              <a:t>Title Text</a:t>
            </a:r>
          </a:p>
        </p:txBody>
      </p:sp>
      <p:sp>
        <p:nvSpPr>
          <p:cNvPr id="44" name="Shape 44"/>
          <p:cNvSpPr>
            <a:spLocks noGrp="1"/>
          </p:cNvSpPr>
          <p:nvPr>
            <p:ph type="body" idx="1"/>
          </p:nvPr>
        </p:nvSpPr>
        <p:spPr>
          <a:xfrm>
            <a:off x="612775" y="1600200"/>
            <a:ext cx="8153400" cy="4525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2" name="Shape 52"/>
          <p:cNvSpPr>
            <a:spLocks noGrp="1"/>
          </p:cNvSpPr>
          <p:nvPr>
            <p:ph type="title"/>
          </p:nvPr>
        </p:nvSpPr>
        <p:spPr>
          <a:xfrm>
            <a:off x="609600" y="228600"/>
            <a:ext cx="8153400" cy="990600"/>
          </a:xfrm>
          <a:prstGeom prst="rect">
            <a:avLst/>
          </a:prstGeom>
        </p:spPr>
        <p:txBody>
          <a:bodyPr>
            <a:normAutofit/>
          </a:bodyPr>
          <a:lstStyle/>
          <a:p>
            <a:r>
              <a:t>Title Text</a:t>
            </a:r>
          </a:p>
        </p:txBody>
      </p:sp>
      <p:sp>
        <p:nvSpPr>
          <p:cNvPr id="53" name="Shape 53"/>
          <p:cNvSpPr>
            <a:spLocks noGrp="1"/>
          </p:cNvSpPr>
          <p:nvPr>
            <p:ph type="body" idx="1"/>
          </p:nvPr>
        </p:nvSpPr>
        <p:spPr>
          <a:xfrm>
            <a:off x="612775" y="1600200"/>
            <a:ext cx="8153400" cy="4525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61" name="Shape 61"/>
          <p:cNvSpPr>
            <a:spLocks noGrp="1"/>
          </p:cNvSpPr>
          <p:nvPr>
            <p:ph type="title"/>
          </p:nvPr>
        </p:nvSpPr>
        <p:spPr>
          <a:xfrm>
            <a:off x="609600" y="228600"/>
            <a:ext cx="8153400" cy="990600"/>
          </a:xfrm>
          <a:prstGeom prst="rect">
            <a:avLst/>
          </a:prstGeom>
        </p:spPr>
        <p:txBody>
          <a:bodyPr>
            <a:normAutofit/>
          </a:bodyPr>
          <a:lstStyle/>
          <a:p>
            <a:r>
              <a:t>Title Text</a:t>
            </a:r>
          </a:p>
        </p:txBody>
      </p:sp>
      <p:sp>
        <p:nvSpPr>
          <p:cNvPr id="62" name="Shape 62"/>
          <p:cNvSpPr>
            <a:spLocks noGrp="1"/>
          </p:cNvSpPr>
          <p:nvPr>
            <p:ph type="body" idx="1"/>
          </p:nvPr>
        </p:nvSpPr>
        <p:spPr>
          <a:xfrm>
            <a:off x="612775" y="1600200"/>
            <a:ext cx="8153400" cy="4525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3" name="Shape 63"/>
          <p:cNvSpPr>
            <a:spLocks noGrp="1"/>
          </p:cNvSpPr>
          <p:nvPr>
            <p:ph type="sldNum" sz="quarter" idx="2"/>
          </p:nvPr>
        </p:nvSpPr>
        <p:spPr>
          <a:xfrm>
            <a:off x="120260" y="6297929"/>
            <a:ext cx="292880" cy="281941"/>
          </a:xfrm>
          <a:prstGeom prst="rect">
            <a:avLst/>
          </a:prstGeom>
        </p:spPr>
        <p:txBody>
          <a:bodyPr/>
          <a:lstStyle>
            <a:lvl1pPr>
              <a:defRPr>
                <a:solidFill>
                  <a:srgbClr val="775F55"/>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Shape 70"/>
          <p:cNvSpPr/>
          <p:nvPr/>
        </p:nvSpPr>
        <p:spPr>
          <a:xfrm>
            <a:off x="-9526" y="4572000"/>
            <a:ext cx="9144002" cy="887413"/>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71" name="Shape 71"/>
          <p:cNvSpPr/>
          <p:nvPr/>
        </p:nvSpPr>
        <p:spPr>
          <a:xfrm>
            <a:off x="-9525" y="4664075"/>
            <a:ext cx="1463675" cy="712788"/>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2" name="Shape 72"/>
          <p:cNvSpPr/>
          <p:nvPr/>
        </p:nvSpPr>
        <p:spPr>
          <a:xfrm>
            <a:off x="1544637" y="4654550"/>
            <a:ext cx="7599363" cy="712788"/>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 name="Shape 73"/>
          <p:cNvSpPr/>
          <p:nvPr/>
        </p:nvSpPr>
        <p:spPr>
          <a:xfrm>
            <a:off x="1447800" y="0"/>
            <a:ext cx="100013" cy="6867525"/>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74" name="Shape 74"/>
          <p:cNvSpPr>
            <a:spLocks noGrp="1"/>
          </p:cNvSpPr>
          <p:nvPr>
            <p:ph type="title"/>
          </p:nvPr>
        </p:nvSpPr>
        <p:spPr>
          <a:xfrm>
            <a:off x="609600" y="228600"/>
            <a:ext cx="8153400" cy="990600"/>
          </a:xfrm>
          <a:prstGeom prst="rect">
            <a:avLst/>
          </a:prstGeom>
        </p:spPr>
        <p:txBody>
          <a:bodyPr>
            <a:normAutofit/>
          </a:bodyPr>
          <a:lstStyle/>
          <a:p>
            <a:r>
              <a:t>Title Text</a:t>
            </a:r>
          </a:p>
        </p:txBody>
      </p:sp>
      <p:sp>
        <p:nvSpPr>
          <p:cNvPr id="75" name="Shape 75"/>
          <p:cNvSpPr>
            <a:spLocks noGrp="1"/>
          </p:cNvSpPr>
          <p:nvPr>
            <p:ph type="body" idx="1"/>
          </p:nvPr>
        </p:nvSpPr>
        <p:spPr>
          <a:xfrm>
            <a:off x="612775" y="1600200"/>
            <a:ext cx="8153400" cy="4525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483091" y="4756467"/>
            <a:ext cx="481618" cy="485141"/>
          </a:xfrm>
          <a:prstGeom prst="rect">
            <a:avLst/>
          </a:prstGeom>
        </p:spPr>
        <p:txBody>
          <a:bodyPr/>
          <a:lstStyle>
            <a:lvl1pPr>
              <a:defRPr sz="28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83" name="Shape 83"/>
          <p:cNvSpPr/>
          <p:nvPr/>
        </p:nvSpPr>
        <p:spPr>
          <a:xfrm>
            <a:off x="6096000" y="0"/>
            <a:ext cx="320675"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4" name="Shape 84"/>
          <p:cNvSpPr/>
          <p:nvPr/>
        </p:nvSpPr>
        <p:spPr>
          <a:xfrm>
            <a:off x="6142037" y="609600"/>
            <a:ext cx="228601" cy="62484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5" name="Shape 85"/>
          <p:cNvSpPr/>
          <p:nvPr/>
        </p:nvSpPr>
        <p:spPr>
          <a:xfrm>
            <a:off x="6142037" y="0"/>
            <a:ext cx="228601" cy="5334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86" name="Shape 86"/>
          <p:cNvSpPr>
            <a:spLocks noGrp="1"/>
          </p:cNvSpPr>
          <p:nvPr>
            <p:ph type="title"/>
          </p:nvPr>
        </p:nvSpPr>
        <p:spPr>
          <a:xfrm>
            <a:off x="609600" y="228600"/>
            <a:ext cx="8153400" cy="990600"/>
          </a:xfrm>
          <a:prstGeom prst="rect">
            <a:avLst/>
          </a:prstGeom>
        </p:spPr>
        <p:txBody>
          <a:bodyPr>
            <a:normAutofit/>
          </a:bodyPr>
          <a:lstStyle/>
          <a:p>
            <a:r>
              <a:t>Title Text</a:t>
            </a:r>
          </a:p>
        </p:txBody>
      </p:sp>
      <p:sp>
        <p:nvSpPr>
          <p:cNvPr id="87" name="Shape 87"/>
          <p:cNvSpPr>
            <a:spLocks noGrp="1"/>
          </p:cNvSpPr>
          <p:nvPr>
            <p:ph type="body" idx="1"/>
          </p:nvPr>
        </p:nvSpPr>
        <p:spPr>
          <a:xfrm>
            <a:off x="612775" y="1600200"/>
            <a:ext cx="8153400" cy="4525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 name="Shape 88"/>
          <p:cNvSpPr>
            <a:spLocks noGrp="1"/>
          </p:cNvSpPr>
          <p:nvPr>
            <p:ph type="sldNum" sz="quarter" idx="2"/>
          </p:nvPr>
        </p:nvSpPr>
        <p:spPr>
          <a:xfrm rot="5400000">
            <a:off x="6109898" y="125730"/>
            <a:ext cx="292879" cy="2819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95" name="Shape 95"/>
          <p:cNvSpPr>
            <a:spLocks noGrp="1"/>
          </p:cNvSpPr>
          <p:nvPr>
            <p:ph type="sldNum" sz="quarter" idx="2"/>
          </p:nvPr>
        </p:nvSpPr>
        <p:spPr>
          <a:xfrm>
            <a:off x="8384892" y="6245225"/>
            <a:ext cx="301909" cy="288824"/>
          </a:xfrm>
          <a:prstGeom prst="rect">
            <a:avLst/>
          </a:prstGeom>
        </p:spPr>
        <p:txBody>
          <a:bodyPr anchor="t"/>
          <a:lstStyle>
            <a:lvl1pPr algn="r">
              <a:defRPr b="0">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 y="1235075"/>
            <a:ext cx="9144002" cy="31908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hape 3"/>
          <p:cNvSpPr/>
          <p:nvPr/>
        </p:nvSpPr>
        <p:spPr>
          <a:xfrm>
            <a:off x="0" y="1279525"/>
            <a:ext cx="533400" cy="2286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4" name="Shape 4"/>
          <p:cNvSpPr/>
          <p:nvPr/>
        </p:nvSpPr>
        <p:spPr>
          <a:xfrm>
            <a:off x="590550" y="1279525"/>
            <a:ext cx="8553450" cy="2286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5" name="Shape 5"/>
          <p:cNvSpPr>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6" name="Shape 6"/>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120260" y="1252854"/>
            <a:ext cx="292880" cy="281941"/>
          </a:xfrm>
          <a:prstGeom prst="rect">
            <a:avLst/>
          </a:prstGeom>
          <a:ln w="12700">
            <a:miter lim="400000"/>
          </a:ln>
        </p:spPr>
        <p:txBody>
          <a:bodyPr wrap="none" lIns="45719" rIns="45719" anchor="ctr">
            <a:spAutoFit/>
          </a:bodyPr>
          <a:lstStyle>
            <a:lvl1pPr algn="ctr">
              <a:defRPr sz="1400" b="1">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1pPr>
      <a:lvl2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2pPr>
      <a:lvl3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3pPr>
      <a:lvl4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4pPr>
      <a:lvl5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5pPr>
      <a:lvl6pPr marL="0" marR="0" indent="4572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6pPr>
      <a:lvl7pPr marL="0" marR="0" indent="9144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7pPr>
      <a:lvl8pPr marL="0" marR="0" indent="13716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8pPr>
      <a:lvl9pPr marL="0" marR="0" indent="18288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9pPr>
    </p:titleStyle>
    <p:bodyStyle>
      <a:lvl1pPr marL="319087" marR="0" indent="-319087" algn="l" defTabSz="914400" rtl="0" latinLnBrk="0">
        <a:lnSpc>
          <a:spcPct val="100000"/>
        </a:lnSpc>
        <a:spcBef>
          <a:spcPts val="700"/>
        </a:spcBef>
        <a:spcAft>
          <a:spcPts val="0"/>
        </a:spcAft>
        <a:buClr>
          <a:schemeClr val="accent2"/>
        </a:buClr>
        <a:buSzPct val="60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1pPr>
      <a:lvl2pPr marL="671268" marR="0" indent="-304555" algn="l" defTabSz="914400" rtl="0" latinLnBrk="0">
        <a:lnSpc>
          <a:spcPct val="100000"/>
        </a:lnSpc>
        <a:spcBef>
          <a:spcPts val="700"/>
        </a:spcBef>
        <a:spcAft>
          <a:spcPts val="0"/>
        </a:spcAft>
        <a:buClr>
          <a:schemeClr val="accent2"/>
        </a:buClr>
        <a:buSzPct val="70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2pPr>
      <a:lvl3pPr marL="974034" marR="0" indent="-288234" algn="l" defTabSz="914400" rtl="0" latinLnBrk="0">
        <a:lnSpc>
          <a:spcPct val="100000"/>
        </a:lnSpc>
        <a:spcBef>
          <a:spcPts val="700"/>
        </a:spcBef>
        <a:spcAft>
          <a:spcPts val="0"/>
        </a:spcAft>
        <a:buClr>
          <a:schemeClr val="accent2"/>
        </a:buClr>
        <a:buSzPct val="7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3pPr>
      <a:lvl4pPr marL="1474469" marR="0" indent="-331469" algn="l" defTabSz="914400" rtl="0" latinLnBrk="0">
        <a:lnSpc>
          <a:spcPct val="100000"/>
        </a:lnSpc>
        <a:spcBef>
          <a:spcPts val="700"/>
        </a:spcBef>
        <a:spcAft>
          <a:spcPts val="0"/>
        </a:spcAft>
        <a:buClr>
          <a:schemeClr val="accent2"/>
        </a:buClr>
        <a:buSzPct val="7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4pPr>
      <a:lvl5pPr marL="1968500" marR="0" indent="-368300" algn="l" defTabSz="914400" rtl="0" latinLnBrk="0">
        <a:lnSpc>
          <a:spcPct val="100000"/>
        </a:lnSpc>
        <a:spcBef>
          <a:spcPts val="700"/>
        </a:spcBef>
        <a:spcAft>
          <a:spcPts val="0"/>
        </a:spcAft>
        <a:buClr>
          <a:schemeClr val="accent2"/>
        </a:buClr>
        <a:buSzPct val="6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5pPr>
      <a:lvl6pPr marL="2425700" marR="0" indent="-368300" algn="l" defTabSz="914400" rtl="0" latinLnBrk="0">
        <a:lnSpc>
          <a:spcPct val="100000"/>
        </a:lnSpc>
        <a:spcBef>
          <a:spcPts val="700"/>
        </a:spcBef>
        <a:spcAft>
          <a:spcPts val="0"/>
        </a:spcAft>
        <a:buClr>
          <a:schemeClr val="accent2"/>
        </a:buClr>
        <a:buSzPct val="6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6pPr>
      <a:lvl7pPr marL="2882900" marR="0" indent="-368300" algn="l" defTabSz="914400" rtl="0" latinLnBrk="0">
        <a:lnSpc>
          <a:spcPct val="100000"/>
        </a:lnSpc>
        <a:spcBef>
          <a:spcPts val="700"/>
        </a:spcBef>
        <a:spcAft>
          <a:spcPts val="0"/>
        </a:spcAft>
        <a:buClr>
          <a:schemeClr val="accent2"/>
        </a:buClr>
        <a:buSzPct val="6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7pPr>
      <a:lvl8pPr marL="3340100" marR="0" indent="-368300" algn="l" defTabSz="914400" rtl="0" latinLnBrk="0">
        <a:lnSpc>
          <a:spcPct val="100000"/>
        </a:lnSpc>
        <a:spcBef>
          <a:spcPts val="700"/>
        </a:spcBef>
        <a:spcAft>
          <a:spcPts val="0"/>
        </a:spcAft>
        <a:buClr>
          <a:schemeClr val="accent2"/>
        </a:buClr>
        <a:buSzPct val="6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8pPr>
      <a:lvl9pPr marL="3797300" marR="0" indent="-368300" algn="l" defTabSz="914400" rtl="0" latinLnBrk="0">
        <a:lnSpc>
          <a:spcPct val="100000"/>
        </a:lnSpc>
        <a:spcBef>
          <a:spcPts val="700"/>
        </a:spcBef>
        <a:spcAft>
          <a:spcPts val="0"/>
        </a:spcAft>
        <a:buClr>
          <a:schemeClr val="accent2"/>
        </a:buClr>
        <a:buSzPct val="65000"/>
        <a:buFont typeface="Wingdings"/>
        <a:buChar char="•"/>
        <a:tabLst/>
        <a:defRPr sz="2900" b="0" i="0" u="none" strike="noStrike" cap="none" spc="0" baseline="0">
          <a:ln>
            <a:noFill/>
          </a:ln>
          <a:solidFill>
            <a:srgbClr val="000000"/>
          </a:solidFill>
          <a:uFillTx/>
          <a:latin typeface="Tw Cen MT"/>
          <a:ea typeface="Tw Cen MT"/>
          <a:cs typeface="Tw Cen MT"/>
          <a:sym typeface="Tw Cen MT"/>
        </a:defRPr>
      </a:lvl9pPr>
    </p:bodyStyle>
    <p:otherStyle>
      <a:lvl1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1pPr>
      <a:lvl2pPr marL="0" marR="0" indent="457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2pPr>
      <a:lvl3pPr marL="0" marR="0" indent="914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3pPr>
      <a:lvl4pPr marL="0" marR="0" indent="1371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4pPr>
      <a:lvl5pPr marL="0" marR="0" indent="18288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5pPr>
      <a:lvl6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6pPr>
      <a:lvl7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7pPr>
      <a:lvl8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8pPr>
      <a:lvl9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Tw Cen M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code.google.com/p/arduino-new-ping/downloads/detail?name=NewPing_v1.5.zip&amp;can=2&amp;q="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arduino.cc/en/uploads/Tutorial/switchCase_bb.png"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idx="4294967295"/>
          </p:nvPr>
        </p:nvSpPr>
        <p:spPr>
          <a:xfrm>
            <a:off x="304800" y="1169987"/>
            <a:ext cx="7772400" cy="1470026"/>
          </a:xfrm>
          <a:prstGeom prst="rect">
            <a:avLst/>
          </a:prstGeom>
        </p:spPr>
        <p:txBody>
          <a:bodyPr anchor="b">
            <a:normAutofit/>
          </a:bodyPr>
          <a:lstStyle>
            <a:lvl1pPr>
              <a:defRPr>
                <a:solidFill>
                  <a:srgbClr val="EBDDC3"/>
                </a:solidFill>
              </a:defRPr>
            </a:lvl1pPr>
          </a:lstStyle>
          <a:p>
            <a:r>
              <a:t>IOT LAB EXPERIMENTS</a:t>
            </a:r>
          </a:p>
        </p:txBody>
      </p:sp>
      <p:sp>
        <p:nvSpPr>
          <p:cNvPr id="105" name="Shape 105"/>
          <p:cNvSpPr>
            <a:spLocks noGrp="1"/>
          </p:cNvSpPr>
          <p:nvPr>
            <p:ph type="body" sz="half" idx="4294967295"/>
          </p:nvPr>
        </p:nvSpPr>
        <p:spPr>
          <a:xfrm>
            <a:off x="1409700" y="2590800"/>
            <a:ext cx="6934200" cy="2667000"/>
          </a:xfrm>
          <a:prstGeom prst="rect">
            <a:avLst/>
          </a:prstGeom>
        </p:spPr>
        <p:txBody>
          <a:bodyPr anchor="ctr">
            <a:normAutofit/>
          </a:bodyPr>
          <a:lstStyle>
            <a:lvl1pPr marL="0" indent="0">
              <a:buSzTx/>
              <a:buNone/>
              <a:defRPr sz="4000">
                <a:solidFill>
                  <a:srgbClr val="FFFFFF"/>
                </a:solidFill>
              </a:defRPr>
            </a:lvl1pPr>
          </a:lstStyle>
          <a:p>
            <a:r>
              <a:t>Sensors Actuators</a:t>
            </a:r>
          </a:p>
        </p:txBody>
      </p:sp>
      <p:pic>
        <p:nvPicPr>
          <p:cNvPr id="106" name="image.png"/>
          <p:cNvPicPr>
            <a:picLocks noChangeAspect="1"/>
          </p:cNvPicPr>
          <p:nvPr/>
        </p:nvPicPr>
        <p:blipFill>
          <a:blip r:embed="rId2">
            <a:extLst/>
          </a:blip>
          <a:stretch>
            <a:fillRect/>
          </a:stretch>
        </p:blipFill>
        <p:spPr>
          <a:xfrm>
            <a:off x="7543800" y="152400"/>
            <a:ext cx="1600200" cy="1752600"/>
          </a:xfrm>
          <a:prstGeom prst="rect">
            <a:avLst/>
          </a:prstGeom>
          <a:ln w="12700">
            <a:miter lim="400000"/>
          </a:ln>
        </p:spPr>
      </p:pic>
      <p:sp>
        <p:nvSpPr>
          <p:cNvPr id="107" name="Shape 107"/>
          <p:cNvSpPr/>
          <p:nvPr/>
        </p:nvSpPr>
        <p:spPr>
          <a:xfrm>
            <a:off x="117475" y="5351462"/>
            <a:ext cx="89154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a:solidFill>
                  <a:srgbClr val="FFFFFF"/>
                </a:solidFill>
              </a:defRPr>
            </a:lvl1pPr>
          </a:lstStyle>
          <a:p>
            <a:r>
              <a:t>Department of Computer Science and Engineering, BMS College of Engineering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idx="4294967295"/>
          </p:nvPr>
        </p:nvSpPr>
        <p:spPr>
          <a:xfrm>
            <a:off x="612775" y="228600"/>
            <a:ext cx="8153400" cy="990600"/>
          </a:xfrm>
          <a:prstGeom prst="rect">
            <a:avLst/>
          </a:prstGeom>
        </p:spPr>
        <p:txBody>
          <a:bodyPr>
            <a:normAutofit/>
          </a:bodyPr>
          <a:lstStyle/>
          <a:p>
            <a:r>
              <a:rPr dirty="0"/>
              <a:t>Ultrasound Sensor(1)</a:t>
            </a:r>
          </a:p>
        </p:txBody>
      </p:sp>
      <p:sp>
        <p:nvSpPr>
          <p:cNvPr id="139" name="Shape 139"/>
          <p:cNvSpPr>
            <a:spLocks noGrp="1"/>
          </p:cNvSpPr>
          <p:nvPr>
            <p:ph type="body" idx="4294967295"/>
          </p:nvPr>
        </p:nvSpPr>
        <p:spPr>
          <a:xfrm>
            <a:off x="612775" y="1600200"/>
            <a:ext cx="8153400" cy="4495800"/>
          </a:xfrm>
          <a:prstGeom prst="rect">
            <a:avLst/>
          </a:prstGeom>
        </p:spPr>
        <p:txBody>
          <a:bodyPr>
            <a:normAutofit/>
          </a:bodyPr>
          <a:lstStyle/>
          <a:p>
            <a:pPr>
              <a:buChar char="◻"/>
            </a:pPr>
            <a:endParaRPr/>
          </a:p>
        </p:txBody>
      </p:sp>
      <p:pic>
        <p:nvPicPr>
          <p:cNvPr id="140" name="image.png"/>
          <p:cNvPicPr>
            <a:picLocks noChangeAspect="1"/>
          </p:cNvPicPr>
          <p:nvPr/>
        </p:nvPicPr>
        <p:blipFill>
          <a:blip r:embed="rId2">
            <a:extLst/>
          </a:blip>
          <a:stretch>
            <a:fillRect/>
          </a:stretch>
        </p:blipFill>
        <p:spPr>
          <a:xfrm>
            <a:off x="1785937" y="1595437"/>
            <a:ext cx="5572126" cy="3667126"/>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idx="4294967295"/>
          </p:nvPr>
        </p:nvSpPr>
        <p:spPr>
          <a:xfrm>
            <a:off x="612775" y="228600"/>
            <a:ext cx="8153400" cy="990600"/>
          </a:xfrm>
          <a:prstGeom prst="rect">
            <a:avLst/>
          </a:prstGeom>
        </p:spPr>
        <p:txBody>
          <a:bodyPr>
            <a:normAutofit/>
          </a:bodyPr>
          <a:lstStyle/>
          <a:p>
            <a:r>
              <a:t>Ultrasound Sensor(2)</a:t>
            </a:r>
          </a:p>
        </p:txBody>
      </p:sp>
      <p:sp>
        <p:nvSpPr>
          <p:cNvPr id="143" name="Shape 143"/>
          <p:cNvSpPr>
            <a:spLocks noGrp="1"/>
          </p:cNvSpPr>
          <p:nvPr>
            <p:ph type="body" idx="4294967295"/>
          </p:nvPr>
        </p:nvSpPr>
        <p:spPr>
          <a:xfrm>
            <a:off x="612775" y="1600200"/>
            <a:ext cx="8153400" cy="4495800"/>
          </a:xfrm>
          <a:prstGeom prst="rect">
            <a:avLst/>
          </a:prstGeom>
        </p:spPr>
        <p:txBody>
          <a:bodyPr>
            <a:normAutofit lnSpcReduction="10000"/>
          </a:bodyPr>
          <a:lstStyle/>
          <a:p>
            <a:pPr>
              <a:buChar char="◻"/>
            </a:pPr>
            <a:r>
              <a:rPr dirty="0"/>
              <a:t>Ultrasonic ranging module HC - SR04 provides 2cm - 400cm non-contact measurement function </a:t>
            </a:r>
          </a:p>
          <a:p>
            <a:pPr>
              <a:buChar char="◻"/>
            </a:pPr>
            <a:r>
              <a:rPr dirty="0"/>
              <a:t>The ranging accuracy can reach to 3mm. </a:t>
            </a:r>
          </a:p>
          <a:p>
            <a:pPr>
              <a:buChar char="◻"/>
            </a:pPr>
            <a:r>
              <a:rPr dirty="0"/>
              <a:t>The modules includes ultrasonic transmitters, receiver and control circuit. </a:t>
            </a:r>
          </a:p>
          <a:p>
            <a:pPr>
              <a:buChar char="◻"/>
            </a:pPr>
            <a:r>
              <a:rPr dirty="0"/>
              <a:t>VCC: +5VDC</a:t>
            </a:r>
          </a:p>
          <a:p>
            <a:pPr>
              <a:buChar char="◻"/>
            </a:pPr>
            <a:r>
              <a:rPr dirty="0"/>
              <a:t>Trig : Trigger (INPUT)</a:t>
            </a:r>
          </a:p>
          <a:p>
            <a:pPr>
              <a:buChar char="◻"/>
            </a:pPr>
            <a:r>
              <a:rPr dirty="0"/>
              <a:t>Echo: Echo (OUTPUT)</a:t>
            </a:r>
          </a:p>
          <a:p>
            <a:pPr>
              <a:buChar char="◻"/>
            </a:pPr>
            <a:r>
              <a:rPr dirty="0"/>
              <a:t>GND: GND</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image.png"/>
          <p:cNvPicPr>
            <a:picLocks noChangeAspect="1"/>
          </p:cNvPicPr>
          <p:nvPr/>
        </p:nvPicPr>
        <p:blipFill>
          <a:blip r:embed="rId2">
            <a:extLst/>
          </a:blip>
          <a:stretch>
            <a:fillRect/>
          </a:stretch>
        </p:blipFill>
        <p:spPr>
          <a:xfrm>
            <a:off x="762166" y="2373777"/>
            <a:ext cx="7832397" cy="3798423"/>
          </a:xfrm>
          <a:prstGeom prst="rect">
            <a:avLst/>
          </a:prstGeom>
          <a:ln w="12700">
            <a:miter lim="400000"/>
          </a:ln>
        </p:spPr>
      </p:pic>
      <p:sp>
        <p:nvSpPr>
          <p:cNvPr id="5" name="Shape 138"/>
          <p:cNvSpPr txBox="1">
            <a:spLocks/>
          </p:cNvSpPr>
          <p:nvPr/>
        </p:nvSpPr>
        <p:spPr>
          <a:xfrm>
            <a:off x="612775" y="228600"/>
            <a:ext cx="8153400" cy="9906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1pPr>
            <a:lvl2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2pPr>
            <a:lvl3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3pPr>
            <a:lvl4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4pPr>
            <a:lvl5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5pPr>
            <a:lvl6pPr marL="0" marR="0" indent="4572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6pPr>
            <a:lvl7pPr marL="0" marR="0" indent="9144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7pPr>
            <a:lvl8pPr marL="0" marR="0" indent="13716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8pPr>
            <a:lvl9pPr marL="0" marR="0" indent="18288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9pPr>
          </a:lstStyle>
          <a:p>
            <a:r>
              <a:rPr lang="en-US" dirty="0" smtClean="0"/>
              <a:t>Working Principle(1)</a:t>
            </a:r>
            <a:endParaRPr 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body" idx="4294967295"/>
          </p:nvPr>
        </p:nvSpPr>
        <p:spPr>
          <a:xfrm>
            <a:off x="457200" y="1600200"/>
            <a:ext cx="8229600" cy="4525963"/>
          </a:xfrm>
          <a:prstGeom prst="rect">
            <a:avLst/>
          </a:prstGeom>
        </p:spPr>
        <p:txBody>
          <a:bodyPr>
            <a:noAutofit/>
          </a:bodyPr>
          <a:lstStyle/>
          <a:p>
            <a:pPr marL="0" indent="0">
              <a:spcBef>
                <a:spcPts val="300"/>
              </a:spcBef>
              <a:buClrTx/>
              <a:buSzPct val="100000"/>
              <a:buNone/>
              <a:defRPr sz="1600">
                <a:latin typeface="Arial"/>
                <a:ea typeface="Arial"/>
                <a:cs typeface="Arial"/>
                <a:sym typeface="Arial"/>
              </a:defRPr>
            </a:pPr>
            <a:r>
              <a:rPr sz="2400" dirty="0">
                <a:latin typeface="Tw Cen MT" pitchFamily="34" charset="0"/>
              </a:rPr>
              <a:t>The modules includes ultrasonic transmitters, receiver and </a:t>
            </a:r>
            <a:r>
              <a:rPr sz="2400" dirty="0" smtClean="0">
                <a:latin typeface="Tw Cen MT" pitchFamily="34" charset="0"/>
              </a:rPr>
              <a:t>control </a:t>
            </a:r>
            <a:r>
              <a:rPr sz="2400" dirty="0">
                <a:latin typeface="Tw Cen MT" pitchFamily="34" charset="0"/>
              </a:rPr>
              <a:t>circuit. </a:t>
            </a:r>
          </a:p>
          <a:p>
            <a:pPr marL="0" indent="0">
              <a:spcBef>
                <a:spcPts val="300"/>
              </a:spcBef>
              <a:buClrTx/>
              <a:buSzPct val="100000"/>
              <a:buNone/>
              <a:defRPr sz="1600">
                <a:latin typeface="Arial"/>
                <a:ea typeface="Arial"/>
                <a:cs typeface="Arial"/>
                <a:sym typeface="Arial"/>
              </a:defRPr>
            </a:pPr>
            <a:r>
              <a:rPr sz="2400" dirty="0" smtClean="0">
                <a:latin typeface="Tw Cen MT" pitchFamily="34" charset="0"/>
              </a:rPr>
              <a:t>The </a:t>
            </a:r>
            <a:r>
              <a:rPr sz="2400" dirty="0">
                <a:latin typeface="Tw Cen MT" pitchFamily="34" charset="0"/>
              </a:rPr>
              <a:t>basic principle of work: </a:t>
            </a:r>
          </a:p>
          <a:p>
            <a:pPr marL="0" indent="0">
              <a:spcBef>
                <a:spcPts val="300"/>
              </a:spcBef>
              <a:buClrTx/>
              <a:buSzPct val="100000"/>
              <a:buNone/>
              <a:defRPr sz="1600">
                <a:latin typeface="Arial"/>
                <a:ea typeface="Arial"/>
                <a:cs typeface="Arial"/>
                <a:sym typeface="Arial"/>
              </a:defRPr>
            </a:pPr>
            <a:r>
              <a:rPr sz="2400" dirty="0">
                <a:latin typeface="Tw Cen MT" pitchFamily="34" charset="0"/>
              </a:rPr>
              <a:t>(1) Using IO trigger for at least 10us high level signal,</a:t>
            </a:r>
          </a:p>
          <a:p>
            <a:pPr marL="0" indent="0">
              <a:spcBef>
                <a:spcPts val="300"/>
              </a:spcBef>
              <a:buClrTx/>
              <a:buSzPct val="100000"/>
              <a:buNone/>
              <a:defRPr sz="1600">
                <a:latin typeface="Arial"/>
                <a:ea typeface="Arial"/>
                <a:cs typeface="Arial"/>
                <a:sym typeface="Arial"/>
              </a:defRPr>
            </a:pPr>
            <a:r>
              <a:rPr sz="2400" dirty="0">
                <a:latin typeface="Tw Cen MT" pitchFamily="34" charset="0"/>
              </a:rPr>
              <a:t> </a:t>
            </a:r>
          </a:p>
          <a:p>
            <a:pPr marL="0" indent="0">
              <a:spcBef>
                <a:spcPts val="300"/>
              </a:spcBef>
              <a:buClrTx/>
              <a:buSzPct val="100000"/>
              <a:buNone/>
              <a:defRPr sz="1600">
                <a:latin typeface="Arial"/>
                <a:ea typeface="Arial"/>
                <a:cs typeface="Arial"/>
                <a:sym typeface="Arial"/>
              </a:defRPr>
            </a:pPr>
            <a:r>
              <a:rPr sz="2400" dirty="0">
                <a:latin typeface="Tw Cen MT" pitchFamily="34" charset="0"/>
              </a:rPr>
              <a:t>(2) The Module automatically sends eight 40 kHz </a:t>
            </a:r>
            <a:r>
              <a:rPr lang="en-US" sz="2400" dirty="0" smtClean="0">
                <a:latin typeface="Tw Cen MT" pitchFamily="34" charset="0"/>
              </a:rPr>
              <a:t>pulse </a:t>
            </a:r>
            <a:r>
              <a:rPr sz="2400" dirty="0" smtClean="0">
                <a:latin typeface="Tw Cen MT" pitchFamily="34" charset="0"/>
              </a:rPr>
              <a:t>and </a:t>
            </a:r>
            <a:r>
              <a:rPr sz="2400" dirty="0">
                <a:latin typeface="Tw Cen MT" pitchFamily="34" charset="0"/>
              </a:rPr>
              <a:t>detect whether there is a </a:t>
            </a:r>
            <a:r>
              <a:rPr lang="en-US" sz="2400" dirty="0" smtClean="0">
                <a:latin typeface="Tw Cen MT" pitchFamily="34" charset="0"/>
              </a:rPr>
              <a:t> </a:t>
            </a:r>
            <a:r>
              <a:rPr sz="2400" dirty="0" smtClean="0">
                <a:latin typeface="Tw Cen MT" pitchFamily="34" charset="0"/>
              </a:rPr>
              <a:t>pulse </a:t>
            </a:r>
            <a:r>
              <a:rPr sz="2400" dirty="0">
                <a:latin typeface="Tw Cen MT" pitchFamily="34" charset="0"/>
              </a:rPr>
              <a:t>signal back. </a:t>
            </a:r>
          </a:p>
          <a:p>
            <a:pPr marL="0" indent="0">
              <a:spcBef>
                <a:spcPts val="300"/>
              </a:spcBef>
              <a:buClrTx/>
              <a:buSzPct val="100000"/>
              <a:buNone/>
              <a:defRPr sz="1600">
                <a:latin typeface="Arial"/>
                <a:ea typeface="Arial"/>
                <a:cs typeface="Arial"/>
                <a:sym typeface="Arial"/>
              </a:defRPr>
            </a:pPr>
            <a:endParaRPr sz="2400" dirty="0">
              <a:latin typeface="Tw Cen MT" pitchFamily="34" charset="0"/>
            </a:endParaRPr>
          </a:p>
          <a:p>
            <a:pPr marL="0" indent="0">
              <a:spcBef>
                <a:spcPts val="300"/>
              </a:spcBef>
              <a:buClrTx/>
              <a:buSzPct val="100000"/>
              <a:buNone/>
              <a:defRPr sz="1600">
                <a:latin typeface="Arial"/>
                <a:ea typeface="Arial"/>
                <a:cs typeface="Arial"/>
                <a:sym typeface="Arial"/>
              </a:defRPr>
            </a:pPr>
            <a:r>
              <a:rPr sz="2400" dirty="0">
                <a:latin typeface="Tw Cen MT" pitchFamily="34" charset="0"/>
              </a:rPr>
              <a:t>(3) IF the signal back, through high level , time </a:t>
            </a:r>
            <a:r>
              <a:rPr sz="2400" dirty="0" smtClean="0">
                <a:latin typeface="Tw Cen MT" pitchFamily="34" charset="0"/>
              </a:rPr>
              <a:t>of </a:t>
            </a:r>
            <a:r>
              <a:rPr sz="2400" dirty="0">
                <a:latin typeface="Tw Cen MT" pitchFamily="34" charset="0"/>
              </a:rPr>
              <a:t>high output IO duration is </a:t>
            </a:r>
            <a:r>
              <a:rPr sz="2400" dirty="0" smtClean="0">
                <a:latin typeface="Tw Cen MT" pitchFamily="34" charset="0"/>
              </a:rPr>
              <a:t>the </a:t>
            </a:r>
            <a:r>
              <a:rPr sz="2400" dirty="0">
                <a:latin typeface="Tw Cen MT" pitchFamily="34" charset="0"/>
              </a:rPr>
              <a:t>time from sending ultrasonic to returning. </a:t>
            </a:r>
          </a:p>
          <a:p>
            <a:pPr marL="0" indent="0">
              <a:spcBef>
                <a:spcPts val="300"/>
              </a:spcBef>
              <a:buClrTx/>
              <a:buSzPct val="100000"/>
              <a:buNone/>
              <a:defRPr sz="1600">
                <a:latin typeface="Arial"/>
                <a:ea typeface="Arial"/>
                <a:cs typeface="Arial"/>
                <a:sym typeface="Arial"/>
              </a:defRPr>
            </a:pPr>
            <a:endParaRPr sz="2400" dirty="0">
              <a:latin typeface="Tw Cen MT" pitchFamily="34" charset="0"/>
            </a:endParaRPr>
          </a:p>
          <a:p>
            <a:pPr marL="0" indent="0">
              <a:spcBef>
                <a:spcPts val="300"/>
              </a:spcBef>
              <a:buClrTx/>
              <a:buSzPct val="100000"/>
              <a:buNone/>
              <a:defRPr sz="1600">
                <a:latin typeface="Arial"/>
                <a:ea typeface="Arial"/>
                <a:cs typeface="Arial"/>
                <a:sym typeface="Arial"/>
              </a:defRPr>
            </a:pPr>
            <a:r>
              <a:rPr sz="2400" dirty="0">
                <a:latin typeface="Tw Cen MT" pitchFamily="34" charset="0"/>
              </a:rPr>
              <a:t>Test distance = (high level </a:t>
            </a:r>
            <a:r>
              <a:rPr sz="2400" dirty="0" err="1">
                <a:latin typeface="Tw Cen MT" pitchFamily="34" charset="0"/>
              </a:rPr>
              <a:t>time×velocity</a:t>
            </a:r>
            <a:r>
              <a:rPr sz="2400" dirty="0">
                <a:latin typeface="Tw Cen MT" pitchFamily="34" charset="0"/>
              </a:rPr>
              <a:t> of sound (340M/S) / 2, </a:t>
            </a:r>
          </a:p>
        </p:txBody>
      </p:sp>
      <p:sp>
        <p:nvSpPr>
          <p:cNvPr id="4" name="Shape 138"/>
          <p:cNvSpPr txBox="1">
            <a:spLocks noGrp="1"/>
          </p:cNvSpPr>
          <p:nvPr>
            <p:ph type="title" idx="4294967295"/>
          </p:nvPr>
        </p:nvSpPr>
        <p:spPr>
          <a:xfrm>
            <a:off x="457200" y="274638"/>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1pPr>
            <a:lvl2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2pPr>
            <a:lvl3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3pPr>
            <a:lvl4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4pPr>
            <a:lvl5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5pPr>
            <a:lvl6pPr marL="0" marR="0" indent="4572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6pPr>
            <a:lvl7pPr marL="0" marR="0" indent="9144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7pPr>
            <a:lvl8pPr marL="0" marR="0" indent="13716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8pPr>
            <a:lvl9pPr marL="0" marR="0" indent="18288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9pPr>
          </a:lstStyle>
          <a:p>
            <a:r>
              <a:rPr lang="en-US" dirty="0" smtClean="0"/>
              <a:t>Working Principle(2)</a:t>
            </a:r>
            <a:endParaRPr lang="en-US" dirty="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idx="4294967295"/>
          </p:nvPr>
        </p:nvSpPr>
        <p:spPr>
          <a:xfrm>
            <a:off x="612775" y="228600"/>
            <a:ext cx="8153400" cy="990600"/>
          </a:xfrm>
          <a:prstGeom prst="rect">
            <a:avLst/>
          </a:prstGeom>
        </p:spPr>
        <p:txBody>
          <a:bodyPr>
            <a:normAutofit/>
          </a:bodyPr>
          <a:lstStyle/>
          <a:p>
            <a:pPr algn="ctr"/>
            <a:r>
              <a:rPr lang="en-US" dirty="0" smtClean="0"/>
              <a:t>Distance Calculation with Ultrasound</a:t>
            </a:r>
            <a:endParaRPr dirty="0"/>
          </a:p>
        </p:txBody>
      </p:sp>
      <p:pic>
        <p:nvPicPr>
          <p:cNvPr id="155" name="HC_SR04+sketch2.jpg" descr="http://2.bp.blogspot.com/-EBxJWG31r20/UJ9LQgmFycI/AAAAAAAAASg/SSWcoQUi9iY/s1600/HC_SR04+sketch2.jpg"/>
          <p:cNvPicPr>
            <a:picLocks noChangeAspect="1"/>
          </p:cNvPicPr>
          <p:nvPr/>
        </p:nvPicPr>
        <p:blipFill>
          <a:blip r:embed="rId2">
            <a:extLst/>
          </a:blip>
          <a:stretch>
            <a:fillRect/>
          </a:stretch>
        </p:blipFill>
        <p:spPr>
          <a:xfrm>
            <a:off x="533400" y="1828800"/>
            <a:ext cx="8229600" cy="3962400"/>
          </a:xfrm>
          <a:prstGeom prst="rect">
            <a:avLst/>
          </a:prstGeom>
          <a:ln w="12700">
            <a:miter lim="400000"/>
          </a:ln>
        </p:spPr>
      </p:pic>
    </p:spTree>
    <p:extLst>
      <p:ext uri="{BB962C8B-B14F-4D97-AF65-F5344CB8AC3E}">
        <p14:creationId xmlns:p14="http://schemas.microsoft.com/office/powerpoint/2010/main" val="93467407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286000"/>
            <a:ext cx="6096000" cy="3108543"/>
          </a:xfrm>
          <a:prstGeom prst="rect">
            <a:avLst/>
          </a:prstGeom>
        </p:spPr>
        <p:txBody>
          <a:bodyPr wrap="square">
            <a:spAutoFit/>
          </a:bodyPr>
          <a:lstStyle/>
          <a:p>
            <a:r>
              <a:rPr lang="en-US" sz="2800" dirty="0" err="1"/>
              <a:t>const</a:t>
            </a:r>
            <a:r>
              <a:rPr lang="en-US" sz="2800" dirty="0"/>
              <a:t> </a:t>
            </a:r>
            <a:r>
              <a:rPr lang="en-US" sz="2800" dirty="0" err="1"/>
              <a:t>int</a:t>
            </a:r>
            <a:r>
              <a:rPr lang="en-US" sz="2800" dirty="0"/>
              <a:t> </a:t>
            </a:r>
            <a:r>
              <a:rPr lang="en-US" sz="2800" dirty="0" err="1"/>
              <a:t>trigPin</a:t>
            </a:r>
            <a:r>
              <a:rPr lang="en-US" sz="2800" dirty="0"/>
              <a:t> = 2;</a:t>
            </a:r>
          </a:p>
          <a:p>
            <a:r>
              <a:rPr lang="en-US" sz="2800" dirty="0" err="1"/>
              <a:t>const</a:t>
            </a:r>
            <a:r>
              <a:rPr lang="en-US" sz="2800" dirty="0"/>
              <a:t> </a:t>
            </a:r>
            <a:r>
              <a:rPr lang="en-US" sz="2800" dirty="0" err="1"/>
              <a:t>int</a:t>
            </a:r>
            <a:r>
              <a:rPr lang="en-US" sz="2800" dirty="0"/>
              <a:t> </a:t>
            </a:r>
            <a:r>
              <a:rPr lang="en-US" sz="2800" dirty="0" err="1"/>
              <a:t>echoPin</a:t>
            </a:r>
            <a:r>
              <a:rPr lang="en-US" sz="2800" dirty="0"/>
              <a:t> = 4;</a:t>
            </a:r>
          </a:p>
          <a:p>
            <a:endParaRPr lang="en-US" sz="2800" dirty="0"/>
          </a:p>
          <a:p>
            <a:r>
              <a:rPr lang="en-US" sz="2800" dirty="0"/>
              <a:t>void setup() {</a:t>
            </a:r>
          </a:p>
          <a:p>
            <a:r>
              <a:rPr lang="en-US" sz="2800" dirty="0"/>
              <a:t>  // initialize serial communication:</a:t>
            </a:r>
          </a:p>
          <a:p>
            <a:r>
              <a:rPr lang="en-US" sz="2800" dirty="0"/>
              <a:t>  </a:t>
            </a:r>
            <a:r>
              <a:rPr lang="en-US" sz="2800" dirty="0" err="1"/>
              <a:t>Serial.begin</a:t>
            </a:r>
            <a:r>
              <a:rPr lang="en-US" sz="2800" dirty="0"/>
              <a:t>(9600);</a:t>
            </a:r>
          </a:p>
          <a:p>
            <a:r>
              <a:rPr lang="en-US" sz="2800" dirty="0"/>
              <a:t>}</a:t>
            </a:r>
          </a:p>
        </p:txBody>
      </p:sp>
      <p:sp>
        <p:nvSpPr>
          <p:cNvPr id="4" name="Shape 154"/>
          <p:cNvSpPr txBox="1">
            <a:spLocks/>
          </p:cNvSpPr>
          <p:nvPr/>
        </p:nvSpPr>
        <p:spPr>
          <a:xfrm>
            <a:off x="612775" y="228600"/>
            <a:ext cx="8153400" cy="9906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77500" lnSpcReduction="20000"/>
          </a:bodyPr>
          <a:lstStyle>
            <a:lvl1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1pPr>
            <a:lvl2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2pPr>
            <a:lvl3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3pPr>
            <a:lvl4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4pPr>
            <a:lvl5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5pPr>
            <a:lvl6pPr marL="0" marR="0" indent="4572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6pPr>
            <a:lvl7pPr marL="0" marR="0" indent="9144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7pPr>
            <a:lvl8pPr marL="0" marR="0" indent="13716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8pPr>
            <a:lvl9pPr marL="0" marR="0" indent="18288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9pPr>
          </a:lstStyle>
          <a:p>
            <a:pPr algn="ctr"/>
            <a:r>
              <a:rPr lang="en-US" dirty="0" smtClean="0"/>
              <a:t>Code for printing distance of an obstacle in serial monitor</a:t>
            </a:r>
            <a:endParaRPr lang="en-US" dirty="0"/>
          </a:p>
        </p:txBody>
      </p:sp>
    </p:spTree>
    <p:extLst>
      <p:ext uri="{BB962C8B-B14F-4D97-AF65-F5344CB8AC3E}">
        <p14:creationId xmlns:p14="http://schemas.microsoft.com/office/powerpoint/2010/main" val="282521214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322" y="0"/>
            <a:ext cx="9128078" cy="6740307"/>
          </a:xfrm>
          <a:prstGeom prst="rect">
            <a:avLst/>
          </a:prstGeom>
        </p:spPr>
        <p:txBody>
          <a:bodyPr wrap="square">
            <a:spAutoFit/>
          </a:bodyPr>
          <a:lstStyle/>
          <a:p>
            <a:r>
              <a:rPr lang="en-US" sz="2400" dirty="0"/>
              <a:t>void loop()</a:t>
            </a:r>
          </a:p>
          <a:p>
            <a:r>
              <a:rPr lang="en-US" sz="2400" dirty="0"/>
              <a:t>{</a:t>
            </a:r>
          </a:p>
          <a:p>
            <a:r>
              <a:rPr lang="en-US" sz="2400" dirty="0" err="1" smtClean="0"/>
              <a:t>pinMode</a:t>
            </a:r>
            <a:r>
              <a:rPr lang="en-US" sz="2400" dirty="0" smtClean="0"/>
              <a:t>(</a:t>
            </a:r>
            <a:r>
              <a:rPr lang="en-US" sz="2400" dirty="0" err="1" smtClean="0"/>
              <a:t>trigPin</a:t>
            </a:r>
            <a:r>
              <a:rPr lang="en-US" sz="2400" dirty="0"/>
              <a:t>, OUTPUT);</a:t>
            </a:r>
          </a:p>
          <a:p>
            <a:r>
              <a:rPr lang="en-US" sz="2400" dirty="0"/>
              <a:t>  </a:t>
            </a:r>
            <a:r>
              <a:rPr lang="en-US" sz="2400" dirty="0" err="1"/>
              <a:t>digitalWrite</a:t>
            </a:r>
            <a:r>
              <a:rPr lang="en-US" sz="2400" dirty="0"/>
              <a:t>(</a:t>
            </a:r>
            <a:r>
              <a:rPr lang="en-US" sz="2400" dirty="0" err="1"/>
              <a:t>trigPin</a:t>
            </a:r>
            <a:r>
              <a:rPr lang="en-US" sz="2400" dirty="0"/>
              <a:t>, LOW);</a:t>
            </a:r>
          </a:p>
          <a:p>
            <a:r>
              <a:rPr lang="en-US" sz="2400" dirty="0"/>
              <a:t>  </a:t>
            </a:r>
            <a:r>
              <a:rPr lang="en-US" sz="2400" dirty="0" err="1"/>
              <a:t>delayMicroseconds</a:t>
            </a:r>
            <a:r>
              <a:rPr lang="en-US" sz="2400" dirty="0"/>
              <a:t>(2);</a:t>
            </a:r>
          </a:p>
          <a:p>
            <a:r>
              <a:rPr lang="en-US" sz="2400" dirty="0"/>
              <a:t>  </a:t>
            </a:r>
            <a:r>
              <a:rPr lang="en-US" sz="2400" dirty="0" err="1"/>
              <a:t>digitalWrite</a:t>
            </a:r>
            <a:r>
              <a:rPr lang="en-US" sz="2400" dirty="0"/>
              <a:t>(</a:t>
            </a:r>
            <a:r>
              <a:rPr lang="en-US" sz="2400" dirty="0" err="1"/>
              <a:t>trigPin</a:t>
            </a:r>
            <a:r>
              <a:rPr lang="en-US" sz="2400" dirty="0"/>
              <a:t>, HIGH);</a:t>
            </a:r>
          </a:p>
          <a:p>
            <a:r>
              <a:rPr lang="en-US" sz="2400" dirty="0"/>
              <a:t>  </a:t>
            </a:r>
            <a:r>
              <a:rPr lang="en-US" sz="2400" dirty="0" err="1"/>
              <a:t>delayMicroseconds</a:t>
            </a:r>
            <a:r>
              <a:rPr lang="en-US" sz="2400" dirty="0"/>
              <a:t>(10);</a:t>
            </a:r>
          </a:p>
          <a:p>
            <a:r>
              <a:rPr lang="en-US" sz="2400" dirty="0"/>
              <a:t>  </a:t>
            </a:r>
            <a:r>
              <a:rPr lang="en-US" sz="2400" dirty="0" err="1"/>
              <a:t>digitalWrite</a:t>
            </a:r>
            <a:r>
              <a:rPr lang="en-US" sz="2400" dirty="0"/>
              <a:t>(</a:t>
            </a:r>
            <a:r>
              <a:rPr lang="en-US" sz="2400" dirty="0" err="1"/>
              <a:t>trigPin</a:t>
            </a:r>
            <a:r>
              <a:rPr lang="en-US" sz="2400" dirty="0"/>
              <a:t>, LOW);</a:t>
            </a:r>
          </a:p>
          <a:p>
            <a:r>
              <a:rPr lang="en-US" sz="2400" dirty="0" smtClean="0"/>
              <a:t>  </a:t>
            </a:r>
            <a:r>
              <a:rPr lang="en-US" sz="2400" dirty="0" err="1" smtClean="0"/>
              <a:t>pinMode</a:t>
            </a:r>
            <a:r>
              <a:rPr lang="en-US" sz="2400" dirty="0" smtClean="0"/>
              <a:t>(</a:t>
            </a:r>
            <a:r>
              <a:rPr lang="en-US" sz="2400" dirty="0" err="1" smtClean="0"/>
              <a:t>echoPin</a:t>
            </a:r>
            <a:r>
              <a:rPr lang="en-US" sz="2400" dirty="0"/>
              <a:t>, INPUT);</a:t>
            </a:r>
          </a:p>
          <a:p>
            <a:r>
              <a:rPr lang="en-US" sz="2400" dirty="0"/>
              <a:t>  </a:t>
            </a:r>
            <a:r>
              <a:rPr lang="en-US" sz="2400" b="1" dirty="0">
                <a:solidFill>
                  <a:srgbClr val="FF0000"/>
                </a:solidFill>
              </a:rPr>
              <a:t>duration = </a:t>
            </a:r>
            <a:r>
              <a:rPr lang="en-US" sz="2400" b="1" dirty="0" err="1">
                <a:solidFill>
                  <a:srgbClr val="FF0000"/>
                </a:solidFill>
              </a:rPr>
              <a:t>pulseIn</a:t>
            </a:r>
            <a:r>
              <a:rPr lang="en-US" sz="2400" b="1" dirty="0">
                <a:solidFill>
                  <a:srgbClr val="FF0000"/>
                </a:solidFill>
              </a:rPr>
              <a:t>(</a:t>
            </a:r>
            <a:r>
              <a:rPr lang="en-US" sz="2400" b="1" dirty="0" err="1">
                <a:solidFill>
                  <a:srgbClr val="FF0000"/>
                </a:solidFill>
              </a:rPr>
              <a:t>echoPin</a:t>
            </a:r>
            <a:r>
              <a:rPr lang="en-US" sz="2400" b="1" dirty="0">
                <a:solidFill>
                  <a:srgbClr val="FF0000"/>
                </a:solidFill>
              </a:rPr>
              <a:t>, HIGH</a:t>
            </a:r>
            <a:r>
              <a:rPr lang="en-US" sz="2400" b="1" dirty="0" smtClean="0">
                <a:solidFill>
                  <a:srgbClr val="FF0000"/>
                </a:solidFill>
              </a:rPr>
              <a:t>);</a:t>
            </a:r>
          </a:p>
          <a:p>
            <a:r>
              <a:rPr lang="en-US" sz="2400" dirty="0" smtClean="0"/>
              <a:t>  inches </a:t>
            </a:r>
            <a:r>
              <a:rPr lang="en-US" sz="2400" dirty="0"/>
              <a:t>= </a:t>
            </a:r>
            <a:r>
              <a:rPr lang="en-US" sz="2400" dirty="0" err="1"/>
              <a:t>microsecondsToInches</a:t>
            </a:r>
            <a:r>
              <a:rPr lang="en-US" sz="2400" dirty="0"/>
              <a:t>(duration</a:t>
            </a:r>
            <a:r>
              <a:rPr lang="en-US" sz="2400" dirty="0"/>
              <a:t>); // convert </a:t>
            </a:r>
            <a:r>
              <a:rPr lang="en-US" sz="2400" dirty="0" smtClean="0"/>
              <a:t>time </a:t>
            </a:r>
            <a:r>
              <a:rPr lang="en-US" sz="2400" dirty="0"/>
              <a:t> </a:t>
            </a:r>
            <a:r>
              <a:rPr lang="en-US" sz="2400" dirty="0" smtClean="0"/>
              <a:t>to  </a:t>
            </a:r>
            <a:r>
              <a:rPr lang="en-US" sz="2400" dirty="0"/>
              <a:t>distance</a:t>
            </a:r>
          </a:p>
          <a:p>
            <a:r>
              <a:rPr lang="en-US" sz="2400" dirty="0" smtClean="0"/>
              <a:t>  </a:t>
            </a:r>
            <a:r>
              <a:rPr lang="en-US" sz="2400" dirty="0"/>
              <a:t>cm = </a:t>
            </a:r>
            <a:r>
              <a:rPr lang="en-US" sz="2400" dirty="0" err="1"/>
              <a:t>microsecondsToCentimeters</a:t>
            </a:r>
            <a:r>
              <a:rPr lang="en-US" sz="2400" dirty="0"/>
              <a:t>(duration);</a:t>
            </a:r>
          </a:p>
          <a:p>
            <a:r>
              <a:rPr lang="en-US" sz="2400" dirty="0" smtClean="0"/>
              <a:t> </a:t>
            </a:r>
            <a:endParaRPr lang="en-US" sz="2400" dirty="0"/>
          </a:p>
          <a:p>
            <a:r>
              <a:rPr lang="en-US" sz="2400" dirty="0"/>
              <a:t>  </a:t>
            </a:r>
            <a:r>
              <a:rPr lang="en-US" sz="2400" dirty="0" err="1"/>
              <a:t>Serial.print</a:t>
            </a:r>
            <a:r>
              <a:rPr lang="en-US" sz="2400" dirty="0"/>
              <a:t>(inches</a:t>
            </a:r>
            <a:r>
              <a:rPr lang="en-US" sz="2400" dirty="0" smtClean="0"/>
              <a:t>);     </a:t>
            </a:r>
            <a:r>
              <a:rPr lang="en-US" sz="2400" dirty="0" err="1"/>
              <a:t>Serial.print</a:t>
            </a:r>
            <a:r>
              <a:rPr lang="en-US" sz="2400" dirty="0"/>
              <a:t>("in, ");</a:t>
            </a:r>
          </a:p>
          <a:p>
            <a:r>
              <a:rPr lang="en-US" sz="2400" dirty="0"/>
              <a:t>  </a:t>
            </a:r>
            <a:r>
              <a:rPr lang="en-US" sz="2400" dirty="0" err="1"/>
              <a:t>Serial.print</a:t>
            </a:r>
            <a:r>
              <a:rPr lang="en-US" sz="2400" dirty="0"/>
              <a:t>(cm</a:t>
            </a:r>
            <a:r>
              <a:rPr lang="en-US" sz="2400" dirty="0" smtClean="0"/>
              <a:t>);          </a:t>
            </a:r>
            <a:r>
              <a:rPr lang="en-US" sz="2400" dirty="0" err="1" smtClean="0"/>
              <a:t>Serial.print</a:t>
            </a:r>
            <a:r>
              <a:rPr lang="en-US" sz="2400" dirty="0"/>
              <a:t>("cm");</a:t>
            </a:r>
          </a:p>
          <a:p>
            <a:r>
              <a:rPr lang="en-US" sz="2400" dirty="0"/>
              <a:t>  </a:t>
            </a:r>
            <a:r>
              <a:rPr lang="en-US" sz="2400" dirty="0" err="1"/>
              <a:t>Serial.println</a:t>
            </a:r>
            <a:r>
              <a:rPr lang="en-US" sz="2400" dirty="0"/>
              <a:t>();</a:t>
            </a:r>
          </a:p>
          <a:p>
            <a:r>
              <a:rPr lang="en-US" sz="2400" dirty="0"/>
              <a:t>  </a:t>
            </a:r>
            <a:r>
              <a:rPr lang="en-US" sz="2400" dirty="0" smtClean="0"/>
              <a:t>  </a:t>
            </a:r>
            <a:r>
              <a:rPr lang="en-US" sz="2400" dirty="0"/>
              <a:t>delay(1000);</a:t>
            </a:r>
          </a:p>
          <a:p>
            <a:r>
              <a:rPr lang="en-US" sz="2400" dirty="0"/>
              <a:t>}</a:t>
            </a:r>
          </a:p>
        </p:txBody>
      </p:sp>
    </p:spTree>
    <p:extLst>
      <p:ext uri="{BB962C8B-B14F-4D97-AF65-F5344CB8AC3E}">
        <p14:creationId xmlns:p14="http://schemas.microsoft.com/office/powerpoint/2010/main" val="203256502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7693"/>
            <a:ext cx="8991600" cy="6740307"/>
          </a:xfrm>
          <a:prstGeom prst="rect">
            <a:avLst/>
          </a:prstGeom>
        </p:spPr>
        <p:txBody>
          <a:bodyPr wrap="square">
            <a:spAutoFit/>
          </a:bodyPr>
          <a:lstStyle/>
          <a:p>
            <a:r>
              <a:rPr lang="en-US" sz="2400" dirty="0"/>
              <a:t>long </a:t>
            </a:r>
            <a:r>
              <a:rPr lang="en-US" sz="2400" dirty="0" err="1"/>
              <a:t>microsecondsToCentimeters</a:t>
            </a:r>
            <a:r>
              <a:rPr lang="en-US" sz="2400" dirty="0"/>
              <a:t>(long microseconds)</a:t>
            </a:r>
          </a:p>
          <a:p>
            <a:r>
              <a:rPr lang="en-US" sz="2400" dirty="0"/>
              <a:t>{</a:t>
            </a:r>
          </a:p>
          <a:p>
            <a:r>
              <a:rPr lang="en-US" sz="2400" dirty="0"/>
              <a:t>  // The speed of sound is 340 m/s or 29 microseconds per centimeter.</a:t>
            </a:r>
          </a:p>
          <a:p>
            <a:r>
              <a:rPr lang="en-US" sz="2400" dirty="0"/>
              <a:t>  // The ping travels out and back, so to find the distance of the</a:t>
            </a:r>
          </a:p>
          <a:p>
            <a:r>
              <a:rPr lang="en-US" sz="2400" dirty="0"/>
              <a:t>  // object we take half of the distance travelled.</a:t>
            </a:r>
          </a:p>
          <a:p>
            <a:r>
              <a:rPr lang="en-US" sz="2400" dirty="0"/>
              <a:t>  </a:t>
            </a:r>
            <a:r>
              <a:rPr lang="en-US" sz="2400" b="1" dirty="0">
                <a:solidFill>
                  <a:srgbClr val="FF0000"/>
                </a:solidFill>
              </a:rPr>
              <a:t>return microseconds / 29 / 2;</a:t>
            </a:r>
          </a:p>
          <a:p>
            <a:r>
              <a:rPr lang="en-US" sz="2400" dirty="0" smtClean="0"/>
              <a:t>}</a:t>
            </a:r>
          </a:p>
          <a:p>
            <a:endParaRPr lang="en-US" sz="2400" dirty="0"/>
          </a:p>
          <a:p>
            <a:r>
              <a:rPr lang="en-US" sz="2400" dirty="0"/>
              <a:t>long </a:t>
            </a:r>
            <a:r>
              <a:rPr lang="en-US" sz="2400" dirty="0" err="1"/>
              <a:t>microsecondsToInches</a:t>
            </a:r>
            <a:r>
              <a:rPr lang="en-US" sz="2400" dirty="0"/>
              <a:t>(long microseconds)</a:t>
            </a:r>
          </a:p>
          <a:p>
            <a:r>
              <a:rPr lang="en-US" sz="2400" dirty="0"/>
              <a:t>{</a:t>
            </a:r>
          </a:p>
          <a:p>
            <a:r>
              <a:rPr lang="en-US" sz="2400" dirty="0"/>
              <a:t>  // According to Parallax's datasheet for the PING))), there are</a:t>
            </a:r>
          </a:p>
          <a:p>
            <a:r>
              <a:rPr lang="en-US" sz="2400" dirty="0"/>
              <a:t>  // 73.746 microseconds per inch (i.e. sound travels at 1130 feet per</a:t>
            </a:r>
          </a:p>
          <a:p>
            <a:r>
              <a:rPr lang="en-US" sz="2400" dirty="0"/>
              <a:t>  // second).  This gives the distance travelled by the ping, outbound</a:t>
            </a:r>
          </a:p>
          <a:p>
            <a:r>
              <a:rPr lang="en-US" sz="2400" dirty="0"/>
              <a:t>  // and return, so we divide by 2 to get the distance of the obstacle.</a:t>
            </a:r>
          </a:p>
          <a:p>
            <a:r>
              <a:rPr lang="en-US" sz="2400" dirty="0"/>
              <a:t>  // See: http://www.parallax.com/dl/docs/prod/acc/28015-PING-v1.3.pdf</a:t>
            </a:r>
          </a:p>
          <a:p>
            <a:r>
              <a:rPr lang="en-US" sz="2400" b="1" dirty="0">
                <a:solidFill>
                  <a:srgbClr val="FF0000"/>
                </a:solidFill>
              </a:rPr>
              <a:t>  return microseconds / 74 / 2;</a:t>
            </a:r>
          </a:p>
          <a:p>
            <a:r>
              <a:rPr lang="en-US" sz="2400" dirty="0"/>
              <a:t>}</a:t>
            </a:r>
          </a:p>
        </p:txBody>
      </p:sp>
    </p:spTree>
    <p:extLst>
      <p:ext uri="{BB962C8B-B14F-4D97-AF65-F5344CB8AC3E}">
        <p14:creationId xmlns:p14="http://schemas.microsoft.com/office/powerpoint/2010/main" val="406020700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idx="4294967295"/>
          </p:nvPr>
        </p:nvSpPr>
        <p:spPr>
          <a:xfrm>
            <a:off x="612775" y="228600"/>
            <a:ext cx="8153400" cy="990600"/>
          </a:xfrm>
          <a:prstGeom prst="rect">
            <a:avLst/>
          </a:prstGeom>
        </p:spPr>
        <p:txBody>
          <a:bodyPr>
            <a:normAutofit/>
          </a:bodyPr>
          <a:lstStyle/>
          <a:p>
            <a:r>
              <a:rPr lang="en-US" dirty="0" smtClean="0"/>
              <a:t>Reverse Parking Sensor</a:t>
            </a:r>
            <a:endParaRPr dirty="0"/>
          </a:p>
        </p:txBody>
      </p:sp>
      <p:sp>
        <p:nvSpPr>
          <p:cNvPr id="2" name="Rectangle 1"/>
          <p:cNvSpPr/>
          <p:nvPr/>
        </p:nvSpPr>
        <p:spPr>
          <a:xfrm>
            <a:off x="9525" y="1672531"/>
            <a:ext cx="9708107" cy="5262979"/>
          </a:xfrm>
          <a:prstGeom prst="rect">
            <a:avLst/>
          </a:prstGeom>
        </p:spPr>
        <p:txBody>
          <a:bodyPr wrap="none">
            <a:spAutoFit/>
          </a:bodyPr>
          <a:lstStyle/>
          <a:p>
            <a:r>
              <a:rPr lang="en-US" sz="2400" dirty="0"/>
              <a:t>#include &lt;</a:t>
            </a:r>
            <a:r>
              <a:rPr lang="en-US" sz="2400" dirty="0" err="1"/>
              <a:t>NewPing.h</a:t>
            </a:r>
            <a:r>
              <a:rPr lang="en-US" sz="2400" dirty="0" smtClean="0"/>
              <a:t>&gt;</a:t>
            </a:r>
          </a:p>
          <a:p>
            <a:endParaRPr lang="en-US" sz="2400" dirty="0"/>
          </a:p>
          <a:p>
            <a:r>
              <a:rPr lang="en-US" sz="2400" dirty="0" err="1"/>
              <a:t>int</a:t>
            </a:r>
            <a:r>
              <a:rPr lang="en-US" sz="2400" dirty="0"/>
              <a:t> </a:t>
            </a:r>
            <a:r>
              <a:rPr lang="en-US" sz="2400" dirty="0" err="1"/>
              <a:t>tonepin</a:t>
            </a:r>
            <a:r>
              <a:rPr lang="en-US" sz="2400" dirty="0"/>
              <a:t> = 13</a:t>
            </a:r>
            <a:r>
              <a:rPr lang="en-US" sz="2400" dirty="0" smtClean="0"/>
              <a:t>;  </a:t>
            </a:r>
          </a:p>
          <a:p>
            <a:r>
              <a:rPr lang="en-US" sz="2400" dirty="0" smtClean="0"/>
              <a:t>//Attach positive leg of buzzer at 13 and negative leg to GND</a:t>
            </a:r>
            <a:endParaRPr lang="en-US" sz="2400" dirty="0" smtClean="0"/>
          </a:p>
          <a:p>
            <a:r>
              <a:rPr lang="en-US" sz="2400" dirty="0" smtClean="0"/>
              <a:t>-----------------------------------------------------</a:t>
            </a:r>
            <a:endParaRPr lang="en-US" sz="2400" dirty="0" smtClean="0"/>
          </a:p>
          <a:p>
            <a:r>
              <a:rPr lang="en-US" sz="2400" dirty="0" smtClean="0"/>
              <a:t> </a:t>
            </a:r>
            <a:r>
              <a:rPr lang="en-US" sz="2400" dirty="0"/>
              <a:t>if(cm &gt;0 &amp;&amp; cm &lt;10)</a:t>
            </a:r>
          </a:p>
          <a:p>
            <a:r>
              <a:rPr lang="en-US" sz="2400" dirty="0"/>
              <a:t>{</a:t>
            </a:r>
          </a:p>
          <a:p>
            <a:r>
              <a:rPr lang="en-US" sz="2400" dirty="0" err="1"/>
              <a:t>Serial.print</a:t>
            </a:r>
            <a:r>
              <a:rPr lang="en-US" sz="2400" dirty="0"/>
              <a:t>("Less Distance");</a:t>
            </a:r>
          </a:p>
          <a:p>
            <a:r>
              <a:rPr lang="en-US" sz="2400" dirty="0"/>
              <a:t>tone(tonepin,2000,1000); //tone(pin, frequency(hertz), duration(milliseconds))</a:t>
            </a:r>
          </a:p>
          <a:p>
            <a:r>
              <a:rPr lang="en-US" sz="2400" dirty="0"/>
              <a:t>}</a:t>
            </a:r>
          </a:p>
          <a:p>
            <a:r>
              <a:rPr lang="en-US" sz="2400" dirty="0"/>
              <a:t>if (cm &gt; 10)</a:t>
            </a:r>
          </a:p>
          <a:p>
            <a:r>
              <a:rPr lang="en-US" sz="2400" dirty="0"/>
              <a:t>{</a:t>
            </a:r>
          </a:p>
          <a:p>
            <a:r>
              <a:rPr lang="en-US" sz="2400" dirty="0" err="1"/>
              <a:t>noTone</a:t>
            </a:r>
            <a:r>
              <a:rPr lang="en-US" sz="2400" dirty="0"/>
              <a:t>(8);</a:t>
            </a:r>
          </a:p>
          <a:p>
            <a:r>
              <a:rPr lang="en-US" sz="2400" dirty="0"/>
              <a:t>}</a:t>
            </a:r>
          </a:p>
        </p:txBody>
      </p:sp>
    </p:spTree>
    <p:extLst>
      <p:ext uri="{BB962C8B-B14F-4D97-AF65-F5344CB8AC3E}">
        <p14:creationId xmlns:p14="http://schemas.microsoft.com/office/powerpoint/2010/main" val="975135867"/>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12775" y="228600"/>
            <a:ext cx="8153400" cy="990600"/>
          </a:xfrm>
        </p:spPr>
        <p:txBody>
          <a:bodyPr/>
          <a:lstStyle/>
          <a:p>
            <a:r>
              <a:rPr lang="en-US" dirty="0" smtClean="0"/>
              <a:t>Procedure for including </a:t>
            </a:r>
            <a:r>
              <a:rPr lang="en-US" dirty="0" err="1" smtClean="0"/>
              <a:t>Newping.h</a:t>
            </a:r>
            <a:endParaRPr lang="en-US" dirty="0" smtClean="0"/>
          </a:p>
        </p:txBody>
      </p:sp>
      <p:sp>
        <p:nvSpPr>
          <p:cNvPr id="31747" name="Content Placeholder 2"/>
          <p:cNvSpPr>
            <a:spLocks noGrp="1"/>
          </p:cNvSpPr>
          <p:nvPr>
            <p:ph sz="quarter" idx="1"/>
          </p:nvPr>
        </p:nvSpPr>
        <p:spPr>
          <a:xfrm>
            <a:off x="612775" y="1600200"/>
            <a:ext cx="8153400" cy="4495800"/>
          </a:xfrm>
        </p:spPr>
        <p:txBody>
          <a:bodyPr/>
          <a:lstStyle/>
          <a:p>
            <a:r>
              <a:rPr lang="en-IN" sz="2000" b="1" smtClean="0"/>
              <a:t>Instructions:</a:t>
            </a:r>
            <a:endParaRPr lang="en-US" sz="2000" smtClean="0"/>
          </a:p>
          <a:p>
            <a:r>
              <a:rPr lang="en-IN" sz="2000" b="1" smtClean="0"/>
              <a:t>Download </a:t>
            </a:r>
            <a:r>
              <a:rPr lang="en-IN" sz="2000" b="1" smtClean="0">
                <a:solidFill>
                  <a:srgbClr val="0000FF"/>
                </a:solidFill>
              </a:rPr>
              <a:t>NewPing</a:t>
            </a:r>
            <a:r>
              <a:rPr lang="en-IN" sz="2000" b="1" smtClean="0"/>
              <a:t> library from here: </a:t>
            </a:r>
            <a:r>
              <a:rPr lang="en-IN" sz="2000" b="1" u="sng" smtClean="0">
                <a:hlinkClick r:id="rId2"/>
              </a:rPr>
              <a:t>Download NewPing Library</a:t>
            </a:r>
            <a:endParaRPr lang="en-US" sz="2000" smtClean="0"/>
          </a:p>
          <a:p>
            <a:r>
              <a:rPr lang="en-IN" sz="2000" smtClean="0"/>
              <a:t>Put the "NewPing" folder in "libraries\".</a:t>
            </a:r>
            <a:endParaRPr lang="en-US" sz="2000" smtClean="0"/>
          </a:p>
          <a:p>
            <a:r>
              <a:rPr lang="en-IN" sz="2000" smtClean="0"/>
              <a:t>In the Arduino IDE, create a new sketch (or open one) and select from the menubar "Sktech-&gt;Import Library-&gt;NewPing".</a:t>
            </a:r>
            <a:endParaRPr lang="en-US" sz="2000" smtClean="0"/>
          </a:p>
          <a:p>
            <a:r>
              <a:rPr lang="en-IN" sz="2000" b="1" smtClean="0"/>
              <a:t>Comment it all out like this in NewPing.cpp:</a:t>
            </a:r>
            <a:endParaRPr lang="en-US" sz="2000" smtClean="0"/>
          </a:p>
          <a:p>
            <a:r>
              <a:rPr lang="en-IN" sz="2000" smtClean="0"/>
              <a:t>/*	</a:t>
            </a:r>
            <a:br>
              <a:rPr lang="en-IN" sz="2000" smtClean="0"/>
            </a:br>
            <a:r>
              <a:rPr lang="en-IN" sz="2000" smtClean="0"/>
              <a:t>#if defined (__AVR_ATmega32U4__) // Use Timer4 for ATmega32U4 (Teensy/Leonardo).</a:t>
            </a:r>
            <a:br>
              <a:rPr lang="en-IN" sz="2000" smtClean="0"/>
            </a:br>
            <a:r>
              <a:rPr lang="en-IN" sz="2000" smtClean="0"/>
              <a:t>ISR(TIMER4_OVF_vect) {</a:t>
            </a:r>
            <a:br>
              <a:rPr lang="en-IN" sz="2000" smtClean="0"/>
            </a:br>
            <a:r>
              <a:rPr lang="en-IN" sz="2000" smtClean="0"/>
              <a:t>#else</a:t>
            </a:r>
            <a:br>
              <a:rPr lang="en-IN" sz="2000" smtClean="0"/>
            </a:br>
            <a:r>
              <a:rPr lang="en-IN" sz="2000" smtClean="0"/>
              <a:t>ISR(TIMER2_COMPA_vect) {</a:t>
            </a:r>
            <a:br>
              <a:rPr lang="en-IN" sz="2000" smtClean="0"/>
            </a:br>
            <a:r>
              <a:rPr lang="en-IN" sz="2000" smtClean="0"/>
              <a:t>#endif</a:t>
            </a:r>
            <a:br>
              <a:rPr lang="en-IN" sz="2000" smtClean="0"/>
            </a:br>
            <a:r>
              <a:rPr lang="en-IN" sz="2000" smtClean="0"/>
              <a:t>        if(intFunc) intFunc(); // If wrapped function is set, call it.</a:t>
            </a:r>
            <a:br>
              <a:rPr lang="en-IN" sz="2000" smtClean="0"/>
            </a:br>
            <a:r>
              <a:rPr lang="en-IN" sz="2000" smtClean="0"/>
              <a:t>}*/</a:t>
            </a:r>
            <a:endParaRPr lang="en-US" sz="2000" smtClean="0"/>
          </a:p>
          <a:p>
            <a:r>
              <a:rPr lang="en-IN" sz="2000" b="1" smtClean="0"/>
              <a:t> </a:t>
            </a:r>
            <a:endParaRPr lang="en-US" sz="2000" smtClean="0"/>
          </a:p>
          <a:p>
            <a:pPr>
              <a:buFont typeface="Wingdings" pitchFamily="2" charset="2"/>
              <a:buNone/>
            </a:pPr>
            <a:endParaRPr lang="en-US" sz="2000" smtClean="0"/>
          </a:p>
        </p:txBody>
      </p:sp>
    </p:spTree>
    <p:extLst>
      <p:ext uri="{BB962C8B-B14F-4D97-AF65-F5344CB8AC3E}">
        <p14:creationId xmlns:p14="http://schemas.microsoft.com/office/powerpoint/2010/main" val="344361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p:cNvSpPr>
          <p:nvPr>
            <p:ph type="title" idx="4294967295"/>
          </p:nvPr>
        </p:nvSpPr>
        <p:spPr>
          <a:xfrm>
            <a:off x="612775" y="228600"/>
            <a:ext cx="8153400" cy="990600"/>
          </a:xfrm>
          <a:prstGeom prst="rect">
            <a:avLst/>
          </a:prstGeom>
        </p:spPr>
        <p:txBody>
          <a:bodyPr>
            <a:normAutofit/>
          </a:bodyPr>
          <a:lstStyle/>
          <a:p>
            <a:r>
              <a:t>LDR(Light Dependent Resistor)</a:t>
            </a:r>
          </a:p>
        </p:txBody>
      </p:sp>
      <p:sp>
        <p:nvSpPr>
          <p:cNvPr id="113" name="Shape 113"/>
          <p:cNvSpPr>
            <a:spLocks noGrp="1"/>
          </p:cNvSpPr>
          <p:nvPr>
            <p:ph type="body" idx="4294967295"/>
          </p:nvPr>
        </p:nvSpPr>
        <p:spPr>
          <a:xfrm>
            <a:off x="612775" y="1600200"/>
            <a:ext cx="8153400" cy="4495800"/>
          </a:xfrm>
          <a:prstGeom prst="rect">
            <a:avLst/>
          </a:prstGeom>
        </p:spPr>
        <p:txBody>
          <a:bodyPr>
            <a:normAutofit/>
          </a:bodyPr>
          <a:lstStyle/>
          <a:p>
            <a:pPr>
              <a:buChar char="◻"/>
            </a:pPr>
            <a:r>
              <a:t>A photoresistor (or light-dependent resistor, </a:t>
            </a:r>
            <a:r>
              <a:rPr b="1"/>
              <a:t>LDR</a:t>
            </a:r>
            <a:r>
              <a:t>, or photocell) is a </a:t>
            </a:r>
            <a:r>
              <a:rPr b="1">
                <a:solidFill>
                  <a:srgbClr val="FF0000"/>
                </a:solidFill>
              </a:rPr>
              <a:t>light-controlled variable resistor</a:t>
            </a:r>
            <a:r>
              <a:t>. </a:t>
            </a:r>
          </a:p>
          <a:p>
            <a:pPr>
              <a:buChar char="◻"/>
            </a:pPr>
            <a:endParaRPr/>
          </a:p>
          <a:p>
            <a:pPr>
              <a:buChar char="◻"/>
            </a:pPr>
            <a:r>
              <a:t>The </a:t>
            </a:r>
            <a:r>
              <a:rPr b="1">
                <a:solidFill>
                  <a:srgbClr val="3366FF"/>
                </a:solidFill>
              </a:rPr>
              <a:t>resistance of a photoresistor decreases with increasing incident light intensity</a:t>
            </a:r>
          </a:p>
          <a:p>
            <a:pPr>
              <a:buChar char="◻"/>
            </a:pPr>
            <a:endParaRPr b="1">
              <a:solidFill>
                <a:srgbClr val="3366FF"/>
              </a:solidFill>
            </a:endParaRPr>
          </a:p>
          <a:p>
            <a:pPr>
              <a:buChar char="◻"/>
            </a:pPr>
            <a:r>
              <a:t>In other words, it exhibits photoconductivity.</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228600"/>
            <a:ext cx="9144000" cy="990600"/>
          </a:xfrm>
        </p:spPr>
        <p:txBody>
          <a:bodyPr/>
          <a:lstStyle/>
          <a:p>
            <a:r>
              <a:rPr lang="en-US" sz="4000" smtClean="0"/>
              <a:t>Distance display(LCD)-Ultrasound sensor(1)</a:t>
            </a:r>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49530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5715000" y="2514600"/>
            <a:ext cx="3200400" cy="2409825"/>
          </a:xfrm>
        </p:spPr>
      </p:pic>
    </p:spTree>
    <p:extLst>
      <p:ext uri="{BB962C8B-B14F-4D97-AF65-F5344CB8AC3E}">
        <p14:creationId xmlns:p14="http://schemas.microsoft.com/office/powerpoint/2010/main" val="102575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228600"/>
            <a:ext cx="8991600" cy="990600"/>
          </a:xfrm>
        </p:spPr>
        <p:txBody>
          <a:bodyPr/>
          <a:lstStyle/>
          <a:p>
            <a:r>
              <a:rPr lang="en-US" sz="4000" smtClean="0"/>
              <a:t>Distance display(LCD)-Ultrasound sensor(2)</a:t>
            </a:r>
          </a:p>
        </p:txBody>
      </p:sp>
      <p:pic>
        <p:nvPicPr>
          <p:cNvPr id="36867" name="Content Placeholder 3" descr="Arduino Schield Schematic.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1828800"/>
            <a:ext cx="5486400" cy="4800600"/>
          </a:xfrm>
        </p:spPr>
      </p:pic>
      <p:sp>
        <p:nvSpPr>
          <p:cNvPr id="36868" name="Rectangle 1"/>
          <p:cNvSpPr>
            <a:spLocks noChangeArrowheads="1"/>
          </p:cNvSpPr>
          <p:nvPr/>
        </p:nvSpPr>
        <p:spPr bwMode="auto">
          <a:xfrm>
            <a:off x="5715000" y="2878813"/>
            <a:ext cx="36576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2400" b="1" dirty="0">
                <a:ea typeface="Calibri" pitchFamily="34" charset="0"/>
                <a:cs typeface="Shruti" pitchFamily="34" charset="0"/>
              </a:rPr>
              <a:t>Ultrasound </a:t>
            </a:r>
            <a:r>
              <a:rPr lang="en-US" sz="2400" b="1" dirty="0" err="1">
                <a:ea typeface="Calibri" pitchFamily="34" charset="0"/>
                <a:cs typeface="Shruti" pitchFamily="34" charset="0"/>
              </a:rPr>
              <a:t>Arduino</a:t>
            </a:r>
            <a:endParaRPr lang="en-US" sz="2400" b="1" dirty="0">
              <a:ea typeface="Calibri" pitchFamily="34" charset="0"/>
              <a:cs typeface="Shruti" pitchFamily="34" charset="0"/>
            </a:endParaRPr>
          </a:p>
          <a:p>
            <a:r>
              <a:rPr lang="en-US" sz="2800" b="1" dirty="0">
                <a:ea typeface="Calibri" pitchFamily="34" charset="0"/>
                <a:cs typeface="Shruti" pitchFamily="34" charset="0"/>
              </a:rPr>
              <a:t>----------      --------</a:t>
            </a:r>
          </a:p>
          <a:p>
            <a:r>
              <a:rPr lang="en-US" sz="2800" b="1" dirty="0">
                <a:ea typeface="Calibri" pitchFamily="34" charset="0"/>
                <a:cs typeface="Shruti" pitchFamily="34" charset="0"/>
              </a:rPr>
              <a:t>Echo              2</a:t>
            </a:r>
            <a:endParaRPr lang="en-US" sz="2800" dirty="0">
              <a:latin typeface="Arial" charset="0"/>
              <a:ea typeface="Calibri" pitchFamily="34" charset="0"/>
              <a:cs typeface="Shruti" pitchFamily="34" charset="0"/>
            </a:endParaRPr>
          </a:p>
          <a:p>
            <a:pPr eaLnBrk="0" hangingPunct="0"/>
            <a:r>
              <a:rPr lang="en-US" sz="2800" b="1" dirty="0">
                <a:ea typeface="Calibri" pitchFamily="34" charset="0"/>
                <a:cs typeface="Shruti" pitchFamily="34" charset="0"/>
              </a:rPr>
              <a:t>Trigger          3</a:t>
            </a:r>
            <a:endParaRPr lang="en-US" sz="2800" dirty="0">
              <a:latin typeface="Arial" charset="0"/>
              <a:ea typeface="Calibri" pitchFamily="34" charset="0"/>
            </a:endParaRPr>
          </a:p>
          <a:p>
            <a:pPr eaLnBrk="0" hangingPunct="0"/>
            <a:r>
              <a:rPr lang="en-US" sz="2800" b="1" dirty="0" err="1">
                <a:ea typeface="Calibri" pitchFamily="34" charset="0"/>
              </a:rPr>
              <a:t>Vcc</a:t>
            </a:r>
            <a:r>
              <a:rPr lang="en-US" sz="2800" b="1" dirty="0">
                <a:ea typeface="Calibri" pitchFamily="34" charset="0"/>
              </a:rPr>
              <a:t>               5 V</a:t>
            </a:r>
            <a:endParaRPr lang="en-US" sz="2800" dirty="0">
              <a:latin typeface="Arial" charset="0"/>
              <a:ea typeface="Calibri" pitchFamily="34" charset="0"/>
            </a:endParaRPr>
          </a:p>
          <a:p>
            <a:pPr eaLnBrk="0" hangingPunct="0"/>
            <a:r>
              <a:rPr lang="en-US" sz="2800" b="1" dirty="0" err="1">
                <a:ea typeface="Calibri" pitchFamily="34" charset="0"/>
              </a:rPr>
              <a:t>Gnd</a:t>
            </a:r>
            <a:r>
              <a:rPr lang="en-US" sz="2800" b="1" dirty="0">
                <a:ea typeface="Calibri" pitchFamily="34" charset="0"/>
              </a:rPr>
              <a:t>             </a:t>
            </a:r>
            <a:r>
              <a:rPr lang="en-US" sz="2800" b="1" dirty="0" err="1">
                <a:ea typeface="Calibri" pitchFamily="34" charset="0"/>
              </a:rPr>
              <a:t>Gnd</a:t>
            </a:r>
            <a:endParaRPr lang="en-US" sz="2800" dirty="0">
              <a:latin typeface="Arial" charset="0"/>
              <a:ea typeface="Calibri" pitchFamily="34" charset="0"/>
            </a:endParaRPr>
          </a:p>
        </p:txBody>
      </p:sp>
    </p:spTree>
    <p:extLst>
      <p:ext uri="{BB962C8B-B14F-4D97-AF65-F5344CB8AC3E}">
        <p14:creationId xmlns:p14="http://schemas.microsoft.com/office/powerpoint/2010/main" val="3016381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idx="4294967295"/>
          </p:nvPr>
        </p:nvSpPr>
        <p:spPr>
          <a:xfrm>
            <a:off x="612775" y="228600"/>
            <a:ext cx="8153400" cy="990600"/>
          </a:xfrm>
          <a:prstGeom prst="rect">
            <a:avLst/>
          </a:prstGeom>
        </p:spPr>
        <p:txBody>
          <a:bodyPr>
            <a:normAutofit/>
          </a:bodyPr>
          <a:lstStyle/>
          <a:p>
            <a:r>
              <a:t>Moisture Sensor</a:t>
            </a:r>
          </a:p>
        </p:txBody>
      </p:sp>
      <p:pic>
        <p:nvPicPr>
          <p:cNvPr id="162" name="esquema-umidade-solo.jpg" descr="http://www.usinainfo.com.br/img/cms/projetos-arduino/esquema-umidade-solo.jpg"/>
          <p:cNvPicPr>
            <a:picLocks noChangeAspect="1"/>
          </p:cNvPicPr>
          <p:nvPr/>
        </p:nvPicPr>
        <p:blipFill>
          <a:blip r:embed="rId2">
            <a:extLst/>
          </a:blip>
          <a:stretch>
            <a:fillRect/>
          </a:stretch>
        </p:blipFill>
        <p:spPr>
          <a:xfrm>
            <a:off x="3733800" y="1676400"/>
            <a:ext cx="5260976" cy="4495800"/>
          </a:xfrm>
          <a:prstGeom prst="rect">
            <a:avLst/>
          </a:prstGeom>
          <a:ln w="12700">
            <a:miter lim="400000"/>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05000"/>
            <a:ext cx="3733800" cy="451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9766431"/>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12759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228600" y="228600"/>
            <a:ext cx="8766175" cy="990600"/>
          </a:xfrm>
          <a:prstGeom prst="rect">
            <a:avLst/>
          </a:prstGeom>
        </p:spPr>
        <p:txBody>
          <a:bodyPr>
            <a:normAutofit/>
          </a:bodyPr>
          <a:lstStyle/>
          <a:p>
            <a:r>
              <a:rPr lang="en-US" dirty="0" smtClean="0"/>
              <a:t>Servo Motor</a:t>
            </a:r>
            <a:endParaRPr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5410200" cy="453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0328621"/>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64"/>
          <p:cNvSpPr txBox="1">
            <a:spLocks/>
          </p:cNvSpPr>
          <p:nvPr/>
        </p:nvSpPr>
        <p:spPr>
          <a:xfrm>
            <a:off x="10236" y="0"/>
            <a:ext cx="8766175" cy="9906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1pPr>
            <a:lvl2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2pPr>
            <a:lvl3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3pPr>
            <a:lvl4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4pPr>
            <a:lvl5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5pPr>
            <a:lvl6pPr marL="0" marR="0" indent="4572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6pPr>
            <a:lvl7pPr marL="0" marR="0" indent="9144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7pPr>
            <a:lvl8pPr marL="0" marR="0" indent="13716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8pPr>
            <a:lvl9pPr marL="0" marR="0" indent="18288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9pPr>
          </a:lstStyle>
          <a:p>
            <a:r>
              <a:rPr lang="en-US" dirty="0" smtClean="0"/>
              <a:t>Servo Motor</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359515" cy="687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821052"/>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304800"/>
            <a:ext cx="8994775" cy="990600"/>
          </a:xfrm>
        </p:spPr>
        <p:txBody>
          <a:bodyPr/>
          <a:lstStyle/>
          <a:p>
            <a:r>
              <a:rPr lang="en-US" sz="4000" smtClean="0"/>
              <a:t>Automatic Irrigation Control Simulation(1)</a:t>
            </a:r>
          </a:p>
        </p:txBody>
      </p:sp>
      <p:pic>
        <p:nvPicPr>
          <p:cNvPr id="32771"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800" y="1828800"/>
            <a:ext cx="4105275" cy="3895725"/>
          </a:xfrm>
        </p:spPr>
      </p:pic>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81200"/>
            <a:ext cx="44196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6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228600"/>
            <a:ext cx="9144000" cy="990600"/>
          </a:xfrm>
        </p:spPr>
        <p:txBody>
          <a:bodyPr/>
          <a:lstStyle/>
          <a:p>
            <a:r>
              <a:rPr lang="en-US" sz="4000" smtClean="0"/>
              <a:t>Automatic Irrigation Control Simulation(2)</a:t>
            </a:r>
          </a:p>
        </p:txBody>
      </p:sp>
      <p:pic>
        <p:nvPicPr>
          <p:cNvPr id="33795"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06488" y="1600200"/>
            <a:ext cx="7165975" cy="4495800"/>
          </a:xfrm>
        </p:spPr>
      </p:pic>
    </p:spTree>
    <p:extLst>
      <p:ext uri="{BB962C8B-B14F-4D97-AF65-F5344CB8AC3E}">
        <p14:creationId xmlns:p14="http://schemas.microsoft.com/office/powerpoint/2010/main" val="1121892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228600"/>
            <a:ext cx="8766175" cy="990600"/>
          </a:xfrm>
        </p:spPr>
        <p:txBody>
          <a:bodyPr/>
          <a:lstStyle/>
          <a:p>
            <a:r>
              <a:rPr lang="en-US" sz="4000" smtClean="0">
                <a:solidFill>
                  <a:srgbClr val="775F55"/>
                </a:solidFill>
              </a:rPr>
              <a:t>Automatic Irrigation Control Simulation(3)</a:t>
            </a:r>
            <a:endParaRPr lang="en-US" smtClean="0"/>
          </a:p>
        </p:txBody>
      </p:sp>
      <p:sp>
        <p:nvSpPr>
          <p:cNvPr id="34819" name="Content Placeholder 2"/>
          <p:cNvSpPr>
            <a:spLocks noGrp="1"/>
          </p:cNvSpPr>
          <p:nvPr>
            <p:ph sz="quarter" idx="1"/>
          </p:nvPr>
        </p:nvSpPr>
        <p:spPr>
          <a:xfrm>
            <a:off x="612775" y="1600200"/>
            <a:ext cx="8153400" cy="4495800"/>
          </a:xfrm>
        </p:spPr>
        <p:txBody>
          <a:bodyPr/>
          <a:lstStyle/>
          <a:p>
            <a:r>
              <a:rPr lang="en-US" dirty="0" smtClean="0"/>
              <a:t>Moisture sensor VCC to </a:t>
            </a:r>
            <a:r>
              <a:rPr lang="en-US" dirty="0" err="1" smtClean="0"/>
              <a:t>Arduino</a:t>
            </a:r>
            <a:r>
              <a:rPr lang="en-US" dirty="0" smtClean="0"/>
              <a:t> 5V</a:t>
            </a:r>
          </a:p>
          <a:p>
            <a:r>
              <a:rPr lang="en-US" dirty="0" smtClean="0"/>
              <a:t>Moisture sensor GND to </a:t>
            </a:r>
            <a:r>
              <a:rPr lang="en-US" dirty="0" err="1" smtClean="0"/>
              <a:t>Arduino</a:t>
            </a:r>
            <a:r>
              <a:rPr lang="en-US" dirty="0" smtClean="0"/>
              <a:t> GND</a:t>
            </a:r>
          </a:p>
          <a:p>
            <a:r>
              <a:rPr lang="en-US" dirty="0" smtClean="0"/>
              <a:t>Moisture sensor A0 to </a:t>
            </a:r>
            <a:r>
              <a:rPr lang="en-US" dirty="0" err="1" smtClean="0"/>
              <a:t>Arduino</a:t>
            </a:r>
            <a:r>
              <a:rPr lang="en-US" dirty="0" smtClean="0"/>
              <a:t> A0</a:t>
            </a:r>
          </a:p>
          <a:p>
            <a:pPr>
              <a:buFont typeface="Wingdings" pitchFamily="2" charset="2"/>
              <a:buNone/>
            </a:pPr>
            <a:r>
              <a:rPr lang="en-US" dirty="0" smtClean="0"/>
              <a:t> </a:t>
            </a:r>
          </a:p>
          <a:p>
            <a:r>
              <a:rPr lang="en-US" dirty="0" smtClean="0"/>
              <a:t>Servo motor VCC to </a:t>
            </a:r>
            <a:r>
              <a:rPr lang="en-US" dirty="0" err="1" smtClean="0"/>
              <a:t>Arduino</a:t>
            </a:r>
            <a:r>
              <a:rPr lang="en-US" dirty="0" smtClean="0"/>
              <a:t> 5V</a:t>
            </a:r>
          </a:p>
          <a:p>
            <a:r>
              <a:rPr lang="en-US" dirty="0" smtClean="0"/>
              <a:t>Servo motor GND to </a:t>
            </a:r>
            <a:r>
              <a:rPr lang="en-US" dirty="0" err="1" smtClean="0"/>
              <a:t>Arduino</a:t>
            </a:r>
            <a:r>
              <a:rPr lang="en-US" dirty="0" smtClean="0"/>
              <a:t> GND</a:t>
            </a:r>
          </a:p>
          <a:p>
            <a:r>
              <a:rPr lang="en-US" dirty="0" smtClean="0"/>
              <a:t>Servo Motor Signal to </a:t>
            </a:r>
            <a:r>
              <a:rPr lang="en-US" dirty="0" err="1" smtClean="0"/>
              <a:t>Arduino</a:t>
            </a:r>
            <a:r>
              <a:rPr lang="en-US" dirty="0" smtClean="0"/>
              <a:t> digital pin </a:t>
            </a:r>
            <a:r>
              <a:rPr lang="en-US" dirty="0" smtClean="0"/>
              <a:t>9</a:t>
            </a:r>
          </a:p>
          <a:p>
            <a:endParaRPr lang="en-US" dirty="0"/>
          </a:p>
          <a:p>
            <a:r>
              <a:rPr lang="en-US" dirty="0" smtClean="0"/>
              <a:t>Write the code to rotate servo motor when there is no moisture</a:t>
            </a:r>
            <a:endParaRPr lang="en-US" dirty="0" smtClean="0"/>
          </a:p>
          <a:p>
            <a:endParaRPr lang="en-US" dirty="0" smtClean="0"/>
          </a:p>
        </p:txBody>
      </p:sp>
    </p:spTree>
    <p:extLst>
      <p:ext uri="{BB962C8B-B14F-4D97-AF65-F5344CB8AC3E}">
        <p14:creationId xmlns:p14="http://schemas.microsoft.com/office/powerpoint/2010/main" val="2220069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idx="4294967295"/>
          </p:nvPr>
        </p:nvSpPr>
        <p:spPr>
          <a:xfrm>
            <a:off x="612775" y="228600"/>
            <a:ext cx="8153400" cy="990600"/>
          </a:xfrm>
          <a:prstGeom prst="rect">
            <a:avLst/>
          </a:prstGeom>
        </p:spPr>
        <p:txBody>
          <a:bodyPr>
            <a:normAutofit/>
          </a:bodyPr>
          <a:lstStyle/>
          <a:p>
            <a:r>
              <a:t>PIR(Passive Infrared Sensor)</a:t>
            </a:r>
          </a:p>
        </p:txBody>
      </p:sp>
      <p:sp>
        <p:nvSpPr>
          <p:cNvPr id="170" name="Shape 170"/>
          <p:cNvSpPr>
            <a:spLocks noGrp="1"/>
          </p:cNvSpPr>
          <p:nvPr>
            <p:ph type="body" idx="4294967295"/>
          </p:nvPr>
        </p:nvSpPr>
        <p:spPr>
          <a:xfrm>
            <a:off x="612775" y="1600200"/>
            <a:ext cx="8153400" cy="4495800"/>
          </a:xfrm>
          <a:prstGeom prst="rect">
            <a:avLst/>
          </a:prstGeom>
        </p:spPr>
        <p:txBody>
          <a:bodyPr>
            <a:normAutofit/>
          </a:bodyPr>
          <a:lstStyle/>
          <a:p>
            <a:pPr>
              <a:buChar char="◻"/>
            </a:pPr>
            <a:endParaRPr dirty="0"/>
          </a:p>
        </p:txBody>
      </p:sp>
      <p:pic>
        <p:nvPicPr>
          <p:cNvPr id="171" name="image.png"/>
          <p:cNvPicPr>
            <a:picLocks noChangeAspect="1"/>
          </p:cNvPicPr>
          <p:nvPr/>
        </p:nvPicPr>
        <p:blipFill>
          <a:blip r:embed="rId2">
            <a:extLst/>
          </a:blip>
          <a:stretch>
            <a:fillRect/>
          </a:stretch>
        </p:blipFill>
        <p:spPr>
          <a:xfrm>
            <a:off x="838200" y="1828800"/>
            <a:ext cx="4000500" cy="3981450"/>
          </a:xfrm>
          <a:prstGeom prst="rect">
            <a:avLst/>
          </a:prstGeom>
          <a:ln w="12700">
            <a:miter lim="400000"/>
          </a:ln>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543601"/>
            <a:ext cx="30670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title" idx="4294967295"/>
          </p:nvPr>
        </p:nvSpPr>
        <p:spPr>
          <a:xfrm>
            <a:off x="612775" y="228600"/>
            <a:ext cx="8153400" cy="990600"/>
          </a:xfrm>
          <a:prstGeom prst="rect">
            <a:avLst/>
          </a:prstGeom>
        </p:spPr>
        <p:txBody>
          <a:bodyPr>
            <a:normAutofit/>
          </a:bodyPr>
          <a:lstStyle/>
          <a:p>
            <a:r>
              <a:t>Nightlight Simulation(Photo Sensor)</a:t>
            </a:r>
          </a:p>
        </p:txBody>
      </p:sp>
      <p:pic>
        <p:nvPicPr>
          <p:cNvPr id="116" name="image.png"/>
          <p:cNvPicPr>
            <a:picLocks noChangeAspect="1"/>
          </p:cNvPicPr>
          <p:nvPr/>
        </p:nvPicPr>
        <p:blipFill>
          <a:blip r:embed="rId2">
            <a:extLst/>
          </a:blip>
          <a:stretch>
            <a:fillRect/>
          </a:stretch>
        </p:blipFill>
        <p:spPr>
          <a:xfrm>
            <a:off x="609600" y="2057400"/>
            <a:ext cx="3086100" cy="3590925"/>
          </a:xfrm>
          <a:prstGeom prst="rect">
            <a:avLst/>
          </a:prstGeom>
          <a:ln w="12700">
            <a:miter lim="400000"/>
          </a:ln>
        </p:spPr>
      </p:pic>
      <p:pic>
        <p:nvPicPr>
          <p:cNvPr id="117" name="image.png"/>
          <p:cNvPicPr>
            <a:picLocks noChangeAspect="1"/>
          </p:cNvPicPr>
          <p:nvPr/>
        </p:nvPicPr>
        <p:blipFill>
          <a:blip r:embed="rId3">
            <a:extLst/>
          </a:blip>
          <a:stretch>
            <a:fillRect/>
          </a:stretch>
        </p:blipFill>
        <p:spPr>
          <a:xfrm>
            <a:off x="5562600" y="5105400"/>
            <a:ext cx="2914650" cy="1514475"/>
          </a:xfrm>
          <a:prstGeom prst="rect">
            <a:avLst/>
          </a:prstGeom>
          <a:ln w="12700">
            <a:miter lim="400000"/>
          </a:ln>
        </p:spPr>
      </p:pic>
      <p:pic>
        <p:nvPicPr>
          <p:cNvPr id="118" name="image.png"/>
          <p:cNvPicPr>
            <a:picLocks noChangeAspect="1"/>
          </p:cNvPicPr>
          <p:nvPr/>
        </p:nvPicPr>
        <p:blipFill>
          <a:blip r:embed="rId4">
            <a:extLst/>
          </a:blip>
          <a:stretch>
            <a:fillRect/>
          </a:stretch>
        </p:blipFill>
        <p:spPr>
          <a:xfrm>
            <a:off x="6553200" y="1600200"/>
            <a:ext cx="1438275" cy="3438525"/>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lang="en-US" dirty="0" smtClean="0"/>
              <a:t>PIR Sensor(1)</a:t>
            </a:r>
            <a:endParaRPr dirty="0"/>
          </a:p>
        </p:txBody>
      </p:sp>
      <p:sp>
        <p:nvSpPr>
          <p:cNvPr id="174" name="Shape 174"/>
          <p:cNvSpPr>
            <a:spLocks noGrp="1"/>
          </p:cNvSpPr>
          <p:nvPr>
            <p:ph type="body" sz="half" idx="4294967295"/>
          </p:nvPr>
        </p:nvSpPr>
        <p:spPr>
          <a:xfrm>
            <a:off x="152400" y="1600200"/>
            <a:ext cx="8683625" cy="4876800"/>
          </a:xfrm>
          <a:prstGeom prst="rect">
            <a:avLst/>
          </a:prstGeom>
        </p:spPr>
        <p:txBody>
          <a:bodyPr>
            <a:noAutofit/>
          </a:bodyPr>
          <a:lstStyle/>
          <a:p>
            <a:pPr algn="just">
              <a:buSzTx/>
              <a:defRPr sz="2400"/>
            </a:pPr>
            <a:r>
              <a:rPr lang="en-US" sz="2800" dirty="0" smtClean="0"/>
              <a:t>It measures </a:t>
            </a:r>
            <a:r>
              <a:rPr lang="en-US" sz="2800" dirty="0"/>
              <a:t>infrared (IR) light radiating from objects in its field </a:t>
            </a:r>
            <a:r>
              <a:rPr lang="en-US" sz="2800" dirty="0" smtClean="0"/>
              <a:t>of view.</a:t>
            </a:r>
          </a:p>
          <a:p>
            <a:pPr algn="just">
              <a:buSzTx/>
              <a:defRPr sz="2400"/>
            </a:pPr>
            <a:r>
              <a:rPr lang="en-US" sz="2800" dirty="0"/>
              <a:t>All objects with a temperature above absolute zero emit heat energy in the form of radiation. Usually this radiation isn't visible to the human eye because it radiates at infrared </a:t>
            </a:r>
            <a:r>
              <a:rPr lang="en-US" sz="2800" dirty="0" smtClean="0"/>
              <a:t>wavelengths</a:t>
            </a:r>
          </a:p>
          <a:p>
            <a:pPr algn="just">
              <a:buSzTx/>
              <a:defRPr sz="2400"/>
            </a:pPr>
            <a:r>
              <a:rPr lang="en-US" sz="2800" dirty="0"/>
              <a:t>The term </a:t>
            </a:r>
            <a:r>
              <a:rPr lang="en-US" sz="2800" b="1" i="1" dirty="0">
                <a:solidFill>
                  <a:srgbClr val="FF0000"/>
                </a:solidFill>
              </a:rPr>
              <a:t>passive</a:t>
            </a:r>
            <a:r>
              <a:rPr lang="en-US" sz="2800" dirty="0"/>
              <a:t> in this instance refers to the fact that PIR devices do not generate or radiate any energy for detection purposes. They work entirely by detecting the infrared radiation emitted or reflected from an object. </a:t>
            </a:r>
            <a:endParaRPr sz="2800" dirty="0"/>
          </a:p>
        </p:txBody>
      </p:sp>
      <p:sp>
        <p:nvSpPr>
          <p:cNvPr id="175" name="Shape 175"/>
          <p:cNvSpPr/>
          <p:nvPr/>
        </p:nvSpPr>
        <p:spPr>
          <a:xfrm>
            <a:off x="4876800" y="1676400"/>
            <a:ext cx="3959225" cy="5386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endParaRPr dirty="0"/>
          </a:p>
        </p:txBody>
      </p:sp>
    </p:spTree>
    <p:extLst>
      <p:ext uri="{BB962C8B-B14F-4D97-AF65-F5344CB8AC3E}">
        <p14:creationId xmlns:p14="http://schemas.microsoft.com/office/powerpoint/2010/main" val="1854825180"/>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lang="en-US" dirty="0" smtClean="0"/>
              <a:t>PIR Sensor(2)</a:t>
            </a:r>
            <a:endParaRPr dirty="0"/>
          </a:p>
        </p:txBody>
      </p:sp>
      <p:sp>
        <p:nvSpPr>
          <p:cNvPr id="174" name="Shape 174"/>
          <p:cNvSpPr>
            <a:spLocks noGrp="1"/>
          </p:cNvSpPr>
          <p:nvPr>
            <p:ph type="body" sz="half" idx="4294967295"/>
          </p:nvPr>
        </p:nvSpPr>
        <p:spPr>
          <a:xfrm>
            <a:off x="152400" y="1600200"/>
            <a:ext cx="8683625" cy="4495800"/>
          </a:xfrm>
          <a:prstGeom prst="rect">
            <a:avLst/>
          </a:prstGeom>
        </p:spPr>
        <p:txBody>
          <a:bodyPr>
            <a:noAutofit/>
          </a:bodyPr>
          <a:lstStyle/>
          <a:p>
            <a:pPr algn="just">
              <a:buSzTx/>
              <a:defRPr sz="2400"/>
            </a:pPr>
            <a:r>
              <a:rPr lang="en-US" sz="2400" dirty="0"/>
              <a:t>An individual PIR sensor detects changes in the amount of infrared radiation impinging upon it, which varies depending on the temperature and surface characteristics of the objects in front of the </a:t>
            </a:r>
            <a:r>
              <a:rPr lang="en-US" sz="2400" dirty="0" smtClean="0"/>
              <a:t>sensor.</a:t>
            </a:r>
          </a:p>
          <a:p>
            <a:pPr algn="just">
              <a:buSzTx/>
              <a:defRPr sz="2400"/>
            </a:pPr>
            <a:r>
              <a:rPr lang="en-US" sz="2400" dirty="0" smtClean="0"/>
              <a:t>When </a:t>
            </a:r>
            <a:r>
              <a:rPr lang="en-US" sz="2400" dirty="0"/>
              <a:t>an object, such as a human, passes in front of the background, such as a wall, the temperature at that point in the sensor's field of view will rise from room temperature to body temperature, and then back again. The sensor converts the resulting change in the incoming infrared radiation into a change in the output voltage, and this triggers the detection. Objects of similar temperature but different surface characteristics may also have a different infrared emission pattern, and thus moving them with respect to the background may trigger the detector as </a:t>
            </a:r>
            <a:r>
              <a:rPr lang="en-US" sz="2400" dirty="0" smtClean="0"/>
              <a:t>well.</a:t>
            </a:r>
            <a:endParaRPr sz="2400" dirty="0"/>
          </a:p>
        </p:txBody>
      </p:sp>
      <p:sp>
        <p:nvSpPr>
          <p:cNvPr id="175" name="Shape 175"/>
          <p:cNvSpPr/>
          <p:nvPr/>
        </p:nvSpPr>
        <p:spPr>
          <a:xfrm>
            <a:off x="4876800" y="1676400"/>
            <a:ext cx="3959225" cy="5386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endParaRPr dirty="0"/>
          </a:p>
        </p:txBody>
      </p:sp>
    </p:spTree>
    <p:extLst>
      <p:ext uri="{BB962C8B-B14F-4D97-AF65-F5344CB8AC3E}">
        <p14:creationId xmlns:p14="http://schemas.microsoft.com/office/powerpoint/2010/main" val="264291048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lang="en-US" dirty="0" smtClean="0"/>
              <a:t>PIR </a:t>
            </a:r>
            <a:r>
              <a:rPr lang="en-US" dirty="0" smtClean="0"/>
              <a:t>Sensor code(1)</a:t>
            </a:r>
            <a:endParaRPr dirty="0"/>
          </a:p>
        </p:txBody>
      </p:sp>
      <p:sp>
        <p:nvSpPr>
          <p:cNvPr id="174" name="Shape 174"/>
          <p:cNvSpPr>
            <a:spLocks noGrp="1"/>
          </p:cNvSpPr>
          <p:nvPr>
            <p:ph type="body" sz="half" idx="4294967295"/>
          </p:nvPr>
        </p:nvSpPr>
        <p:spPr>
          <a:xfrm>
            <a:off x="612775" y="1600200"/>
            <a:ext cx="8223250" cy="4495800"/>
          </a:xfrm>
          <a:prstGeom prst="rect">
            <a:avLst/>
          </a:prstGeom>
        </p:spPr>
        <p:txBody>
          <a:bodyPr>
            <a:normAutofit/>
          </a:bodyPr>
          <a:lstStyle/>
          <a:p>
            <a:pPr>
              <a:buSzTx/>
              <a:buNone/>
              <a:defRPr sz="2400"/>
            </a:pPr>
            <a:endParaRPr dirty="0"/>
          </a:p>
        </p:txBody>
      </p:sp>
      <p:sp>
        <p:nvSpPr>
          <p:cNvPr id="175" name="Shape 175"/>
          <p:cNvSpPr/>
          <p:nvPr/>
        </p:nvSpPr>
        <p:spPr>
          <a:xfrm>
            <a:off x="4876800" y="1676400"/>
            <a:ext cx="3959225" cy="5386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endParaRP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57350"/>
            <a:ext cx="89916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5762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lang="en-US" dirty="0" smtClean="0"/>
              <a:t>PIR </a:t>
            </a:r>
            <a:r>
              <a:rPr lang="en-US" dirty="0" smtClean="0"/>
              <a:t>Sensor code(2)</a:t>
            </a:r>
            <a:endParaRPr dirty="0"/>
          </a:p>
        </p:txBody>
      </p:sp>
      <p:sp>
        <p:nvSpPr>
          <p:cNvPr id="174" name="Shape 174"/>
          <p:cNvSpPr>
            <a:spLocks noGrp="1"/>
          </p:cNvSpPr>
          <p:nvPr>
            <p:ph type="body" sz="half" idx="4294967295"/>
          </p:nvPr>
        </p:nvSpPr>
        <p:spPr>
          <a:xfrm>
            <a:off x="612775" y="1600200"/>
            <a:ext cx="8223250" cy="4495800"/>
          </a:xfrm>
          <a:prstGeom prst="rect">
            <a:avLst/>
          </a:prstGeom>
        </p:spPr>
        <p:txBody>
          <a:bodyPr>
            <a:normAutofit/>
          </a:bodyPr>
          <a:lstStyle/>
          <a:p>
            <a:pPr>
              <a:buSzTx/>
              <a:buNone/>
              <a:defRPr sz="2400"/>
            </a:pPr>
            <a:r>
              <a:rPr lang="en-US" sz="2400" dirty="0"/>
              <a:t> </a:t>
            </a:r>
            <a:endParaRPr dirty="0"/>
          </a:p>
        </p:txBody>
      </p:sp>
      <p:sp>
        <p:nvSpPr>
          <p:cNvPr id="175" name="Shape 175"/>
          <p:cNvSpPr/>
          <p:nvPr/>
        </p:nvSpPr>
        <p:spPr>
          <a:xfrm>
            <a:off x="4876800" y="1676400"/>
            <a:ext cx="3959225" cy="5386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endParaRP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14488"/>
            <a:ext cx="8686799" cy="493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3486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lang="en-US" dirty="0" smtClean="0"/>
              <a:t>PIR Sensor </a:t>
            </a:r>
            <a:r>
              <a:rPr lang="en-US" dirty="0" smtClean="0"/>
              <a:t>code (3)</a:t>
            </a:r>
            <a:endParaRPr dirty="0"/>
          </a:p>
        </p:txBody>
      </p:sp>
      <p:sp>
        <p:nvSpPr>
          <p:cNvPr id="174" name="Shape 174"/>
          <p:cNvSpPr>
            <a:spLocks noGrp="1"/>
          </p:cNvSpPr>
          <p:nvPr>
            <p:ph type="body" sz="half" idx="4294967295"/>
          </p:nvPr>
        </p:nvSpPr>
        <p:spPr>
          <a:xfrm>
            <a:off x="612775" y="1600200"/>
            <a:ext cx="8223250" cy="4495800"/>
          </a:xfrm>
          <a:prstGeom prst="rect">
            <a:avLst/>
          </a:prstGeom>
        </p:spPr>
        <p:txBody>
          <a:bodyPr>
            <a:normAutofit/>
          </a:bodyPr>
          <a:lstStyle/>
          <a:p>
            <a:pPr>
              <a:buSzTx/>
              <a:buNone/>
              <a:defRPr sz="2400"/>
            </a:pPr>
            <a:endParaRPr dirty="0"/>
          </a:p>
        </p:txBody>
      </p:sp>
      <p:sp>
        <p:nvSpPr>
          <p:cNvPr id="175" name="Shape 175"/>
          <p:cNvSpPr/>
          <p:nvPr/>
        </p:nvSpPr>
        <p:spPr>
          <a:xfrm>
            <a:off x="4876800" y="1676400"/>
            <a:ext cx="3959225" cy="5386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endParaRP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7824"/>
            <a:ext cx="9144000" cy="521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3610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lang="en-US" dirty="0" smtClean="0"/>
              <a:t>PIR Sensor </a:t>
            </a:r>
            <a:r>
              <a:rPr lang="en-US" dirty="0" smtClean="0"/>
              <a:t>code(4)</a:t>
            </a:r>
            <a:endParaRPr dirty="0"/>
          </a:p>
        </p:txBody>
      </p:sp>
      <p:sp>
        <p:nvSpPr>
          <p:cNvPr id="174" name="Shape 174"/>
          <p:cNvSpPr>
            <a:spLocks noGrp="1"/>
          </p:cNvSpPr>
          <p:nvPr>
            <p:ph type="body" sz="half" idx="4294967295"/>
          </p:nvPr>
        </p:nvSpPr>
        <p:spPr>
          <a:xfrm>
            <a:off x="612775" y="1600200"/>
            <a:ext cx="8223250" cy="4495800"/>
          </a:xfrm>
          <a:prstGeom prst="rect">
            <a:avLst/>
          </a:prstGeom>
        </p:spPr>
        <p:txBody>
          <a:bodyPr>
            <a:normAutofit/>
          </a:bodyPr>
          <a:lstStyle/>
          <a:p>
            <a:pPr>
              <a:buSzTx/>
              <a:buNone/>
              <a:defRPr sz="2400"/>
            </a:pPr>
            <a:endParaRPr dirty="0"/>
          </a:p>
        </p:txBody>
      </p:sp>
      <p:sp>
        <p:nvSpPr>
          <p:cNvPr id="175" name="Shape 175"/>
          <p:cNvSpPr/>
          <p:nvPr/>
        </p:nvSpPr>
        <p:spPr>
          <a:xfrm>
            <a:off x="4876800" y="1676400"/>
            <a:ext cx="3959225" cy="5386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endParaRP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3474"/>
            <a:ext cx="8836025"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46106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r>
              <a:rPr lang="en-US" sz="3200" b="1" smtClean="0"/>
              <a:t/>
            </a:r>
            <a:br>
              <a:rPr lang="en-US" sz="3200" b="1" smtClean="0"/>
            </a:br>
            <a:r>
              <a:rPr lang="en-US" sz="3200" b="1" smtClean="0"/>
              <a:t>Nightlight Simulation on Human Presence(1)</a:t>
            </a:r>
            <a:r>
              <a:rPr lang="en-US" sz="2800" b="1" smtClean="0"/>
              <a:t/>
            </a:r>
            <a:br>
              <a:rPr lang="en-US" sz="2800" b="1" smtClean="0"/>
            </a:br>
            <a:endParaRPr lang="en-US" sz="2800" smtClean="0"/>
          </a:p>
        </p:txBody>
      </p:sp>
      <p:pic>
        <p:nvPicPr>
          <p:cNvPr id="1331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800" y="1981200"/>
            <a:ext cx="2168525" cy="2362200"/>
          </a:xfrm>
        </p:spPr>
      </p:pic>
      <p:pic>
        <p:nvPicPr>
          <p:cNvPr id="133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419600"/>
            <a:ext cx="26400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590800"/>
            <a:ext cx="30670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926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r>
              <a:rPr lang="en-US" sz="3200" b="1" smtClean="0">
                <a:solidFill>
                  <a:srgbClr val="775F55"/>
                </a:solidFill>
              </a:rPr>
              <a:t>Nightlight Simulation on Human Presence(2)</a:t>
            </a:r>
            <a:endParaRPr lang="en-US" smtClean="0"/>
          </a:p>
        </p:txBody>
      </p:sp>
      <p:pic>
        <p:nvPicPr>
          <p:cNvPr id="14339"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447800" y="1600200"/>
            <a:ext cx="5867400" cy="4800600"/>
          </a:xfrm>
        </p:spPr>
      </p:pic>
    </p:spTree>
    <p:extLst>
      <p:ext uri="{BB962C8B-B14F-4D97-AF65-F5344CB8AC3E}">
        <p14:creationId xmlns:p14="http://schemas.microsoft.com/office/powerpoint/2010/main" val="2814599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r>
              <a:rPr lang="en-US" sz="3200" b="1" smtClean="0">
                <a:solidFill>
                  <a:srgbClr val="775F55"/>
                </a:solidFill>
              </a:rPr>
              <a:t>Nightlight Simulation on Human Presence(3)</a:t>
            </a:r>
            <a:endParaRPr lang="en-US" smtClean="0"/>
          </a:p>
        </p:txBody>
      </p:sp>
      <p:sp>
        <p:nvSpPr>
          <p:cNvPr id="15363" name="Content Placeholder 2"/>
          <p:cNvSpPr>
            <a:spLocks noGrp="1"/>
          </p:cNvSpPr>
          <p:nvPr>
            <p:ph sz="quarter" idx="1"/>
          </p:nvPr>
        </p:nvSpPr>
        <p:spPr>
          <a:xfrm>
            <a:off x="612775" y="1600200"/>
            <a:ext cx="8153400" cy="4495800"/>
          </a:xfrm>
        </p:spPr>
        <p:txBody>
          <a:bodyPr/>
          <a:lstStyle/>
          <a:p>
            <a:pPr>
              <a:buFont typeface="Wingdings" pitchFamily="2" charset="2"/>
              <a:buNone/>
            </a:pPr>
            <a:r>
              <a:rPr lang="en-US" sz="2400" b="1" dirty="0" smtClean="0">
                <a:solidFill>
                  <a:srgbClr val="0000FF"/>
                </a:solidFill>
              </a:rPr>
              <a:t>Connections:</a:t>
            </a:r>
          </a:p>
          <a:p>
            <a:r>
              <a:rPr lang="en-US" sz="2400" dirty="0" smtClean="0"/>
              <a:t>Attach one leg of LDR to 5V and another leg to </a:t>
            </a:r>
            <a:r>
              <a:rPr lang="en-US" sz="2400" dirty="0" err="1" smtClean="0"/>
              <a:t>Arduino</a:t>
            </a:r>
            <a:r>
              <a:rPr lang="en-US" sz="2400" dirty="0" smtClean="0"/>
              <a:t> Analog pin A0</a:t>
            </a:r>
          </a:p>
          <a:p>
            <a:r>
              <a:rPr lang="en-US" sz="2400" dirty="0" smtClean="0"/>
              <a:t>Attach one leg of 110K register with that leg of LDR connected to A0</a:t>
            </a:r>
          </a:p>
          <a:p>
            <a:r>
              <a:rPr lang="en-US" sz="2400" dirty="0" smtClean="0"/>
              <a:t>Attach another leg of register to the ground</a:t>
            </a:r>
          </a:p>
          <a:p>
            <a:r>
              <a:rPr lang="en-US" sz="2400" dirty="0" smtClean="0"/>
              <a:t>Connect the positive leg of LED to pin 11 and negative to GND</a:t>
            </a:r>
          </a:p>
          <a:p>
            <a:r>
              <a:rPr lang="en-US" sz="2400" b="1" dirty="0" smtClean="0">
                <a:solidFill>
                  <a:srgbClr val="0000FF"/>
                </a:solidFill>
              </a:rPr>
              <a:t>Connect positive leg of PIR to 5V </a:t>
            </a:r>
          </a:p>
          <a:p>
            <a:r>
              <a:rPr lang="en-US" sz="2400" b="1" dirty="0" smtClean="0">
                <a:solidFill>
                  <a:srgbClr val="0000FF"/>
                </a:solidFill>
              </a:rPr>
              <a:t>Connect  negative leg of PIR to GND</a:t>
            </a:r>
          </a:p>
          <a:p>
            <a:r>
              <a:rPr lang="en-US" sz="2400" b="1" dirty="0" smtClean="0">
                <a:solidFill>
                  <a:srgbClr val="0000FF"/>
                </a:solidFill>
              </a:rPr>
              <a:t>Connect output pin of PIR to digital pin </a:t>
            </a:r>
            <a:r>
              <a:rPr lang="en-US" sz="2400" b="1" dirty="0" smtClean="0">
                <a:solidFill>
                  <a:srgbClr val="0000FF"/>
                </a:solidFill>
              </a:rPr>
              <a:t>3</a:t>
            </a:r>
          </a:p>
          <a:p>
            <a:r>
              <a:rPr lang="en-US" sz="2400" b="1" dirty="0" smtClean="0">
                <a:solidFill>
                  <a:srgbClr val="FF0000"/>
                </a:solidFill>
              </a:rPr>
              <a:t>Write the code to switch on LED only when there is movement and less light.</a:t>
            </a:r>
            <a:endParaRPr lang="en-US" sz="2400" b="1" dirty="0" smtClean="0">
              <a:solidFill>
                <a:srgbClr val="FF0000"/>
              </a:solidFill>
            </a:endParaRPr>
          </a:p>
          <a:p>
            <a:endParaRPr lang="en-US" sz="2400" dirty="0" smtClean="0"/>
          </a:p>
        </p:txBody>
      </p:sp>
    </p:spTree>
    <p:extLst>
      <p:ext uri="{BB962C8B-B14F-4D97-AF65-F5344CB8AC3E}">
        <p14:creationId xmlns:p14="http://schemas.microsoft.com/office/powerpoint/2010/main" val="3606874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12775" y="228600"/>
            <a:ext cx="8153400" cy="990600"/>
          </a:xfrm>
        </p:spPr>
        <p:txBody>
          <a:bodyPr/>
          <a:lstStyle/>
          <a:p>
            <a:r>
              <a:rPr lang="en-US" smtClean="0"/>
              <a:t>Fire Alert(1)</a:t>
            </a:r>
          </a:p>
        </p:txBody>
      </p:sp>
      <p:pic>
        <p:nvPicPr>
          <p:cNvPr id="29700"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705725" y="1752600"/>
            <a:ext cx="1438275" cy="3438525"/>
          </a:xfrm>
        </p:spPr>
      </p:pic>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53345"/>
            <a:ext cx="3556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2" y="2057400"/>
            <a:ext cx="440069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024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p:cNvSpPr>
          <p:nvPr>
            <p:ph type="title" idx="4294967295"/>
          </p:nvPr>
        </p:nvSpPr>
        <p:spPr>
          <a:xfrm>
            <a:off x="612775" y="228600"/>
            <a:ext cx="8153400" cy="990600"/>
          </a:xfrm>
          <a:prstGeom prst="rect">
            <a:avLst/>
          </a:prstGeom>
        </p:spPr>
        <p:txBody>
          <a:bodyPr>
            <a:normAutofit/>
          </a:bodyPr>
          <a:lstStyle/>
          <a:p>
            <a:r>
              <a:t>Nightlight Simulation(Photo Sensor)</a:t>
            </a:r>
          </a:p>
        </p:txBody>
      </p:sp>
      <p:pic>
        <p:nvPicPr>
          <p:cNvPr id="121" name="switchCase_bb.png" descr="http://arduino.cc/en/uploads/Tutorial/switchCase_bb.png">
            <a:hlinkClick r:id="rId2"/>
          </p:cNvPr>
          <p:cNvPicPr>
            <a:picLocks noChangeAspect="1"/>
          </p:cNvPicPr>
          <p:nvPr/>
        </p:nvPicPr>
        <p:blipFill>
          <a:blip r:embed="rId3">
            <a:extLst/>
          </a:blip>
          <a:stretch>
            <a:fillRect/>
          </a:stretch>
        </p:blipFill>
        <p:spPr>
          <a:xfrm>
            <a:off x="838200" y="1600200"/>
            <a:ext cx="7315200" cy="51054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12775" y="228600"/>
            <a:ext cx="8153400" cy="990600"/>
          </a:xfrm>
        </p:spPr>
        <p:txBody>
          <a:bodyPr/>
          <a:lstStyle/>
          <a:p>
            <a:r>
              <a:rPr lang="en-US" smtClean="0"/>
              <a:t>Fire Alert(2)</a:t>
            </a:r>
          </a:p>
        </p:txBody>
      </p:sp>
      <p:pic>
        <p:nvPicPr>
          <p:cNvPr id="30723" name="Image1"/>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43000" y="1600200"/>
            <a:ext cx="6781800" cy="4648200"/>
          </a:xfrm>
        </p:spPr>
      </p:pic>
    </p:spTree>
    <p:extLst>
      <p:ext uri="{BB962C8B-B14F-4D97-AF65-F5344CB8AC3E}">
        <p14:creationId xmlns:p14="http://schemas.microsoft.com/office/powerpoint/2010/main" val="31490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idx="4294967295"/>
          </p:nvPr>
        </p:nvSpPr>
        <p:spPr>
          <a:xfrm>
            <a:off x="612775" y="228600"/>
            <a:ext cx="8153400" cy="990600"/>
          </a:xfrm>
          <a:prstGeom prst="rect">
            <a:avLst/>
          </a:prstGeom>
        </p:spPr>
        <p:txBody>
          <a:bodyPr>
            <a:normAutofit/>
          </a:bodyPr>
          <a:lstStyle/>
          <a:p>
            <a:r>
              <a:t>Color Recognition with RGB LED(1)</a:t>
            </a:r>
          </a:p>
        </p:txBody>
      </p:sp>
      <p:pic>
        <p:nvPicPr>
          <p:cNvPr id="158" name="image.png"/>
          <p:cNvPicPr>
            <a:picLocks noChangeAspect="1"/>
          </p:cNvPicPr>
          <p:nvPr/>
        </p:nvPicPr>
        <p:blipFill>
          <a:blip r:embed="rId2">
            <a:extLst/>
          </a:blip>
          <a:stretch>
            <a:fillRect/>
          </a:stretch>
        </p:blipFill>
        <p:spPr>
          <a:xfrm>
            <a:off x="0" y="1676400"/>
            <a:ext cx="3151188" cy="2533650"/>
          </a:xfrm>
          <a:prstGeom prst="rect">
            <a:avLst/>
          </a:prstGeom>
          <a:ln w="12700">
            <a:miter lim="400000"/>
          </a:ln>
        </p:spPr>
      </p:pic>
      <p:pic>
        <p:nvPicPr>
          <p:cNvPr id="159" name="image.png"/>
          <p:cNvPicPr>
            <a:picLocks noChangeAspect="1"/>
          </p:cNvPicPr>
          <p:nvPr/>
        </p:nvPicPr>
        <p:blipFill>
          <a:blip r:embed="rId3">
            <a:extLst/>
          </a:blip>
          <a:stretch>
            <a:fillRect/>
          </a:stretch>
        </p:blipFill>
        <p:spPr>
          <a:xfrm>
            <a:off x="3200400" y="2362200"/>
            <a:ext cx="5743575" cy="4048125"/>
          </a:xfrm>
          <a:prstGeom prst="rect">
            <a:avLst/>
          </a:prstGeom>
          <a:ln w="12700">
            <a:miter lim="400000"/>
          </a:ln>
        </p:spPr>
      </p:pic>
    </p:spTree>
    <p:extLst>
      <p:ext uri="{BB962C8B-B14F-4D97-AF65-F5344CB8AC3E}">
        <p14:creationId xmlns:p14="http://schemas.microsoft.com/office/powerpoint/2010/main" val="257162712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idx="4294967295"/>
          </p:nvPr>
        </p:nvSpPr>
        <p:spPr>
          <a:xfrm>
            <a:off x="612775" y="228600"/>
            <a:ext cx="8153400" cy="990600"/>
          </a:xfrm>
          <a:prstGeom prst="rect">
            <a:avLst/>
          </a:prstGeom>
        </p:spPr>
        <p:txBody>
          <a:bodyPr>
            <a:normAutofit/>
          </a:bodyPr>
          <a:lstStyle/>
          <a:p>
            <a:r>
              <a:rPr lang="en-US" dirty="0" smtClean="0"/>
              <a:t>RGB </a:t>
            </a:r>
            <a:r>
              <a:rPr lang="en-US" dirty="0" smtClean="0"/>
              <a:t>LED Code(1)</a:t>
            </a:r>
            <a:endParaRPr dirty="0"/>
          </a:p>
        </p:txBody>
      </p:sp>
      <p:sp>
        <p:nvSpPr>
          <p:cNvPr id="3" name="Rectangle 2"/>
          <p:cNvSpPr/>
          <p:nvPr/>
        </p:nvSpPr>
        <p:spPr>
          <a:xfrm>
            <a:off x="117764" y="1447800"/>
            <a:ext cx="8991600" cy="5016758"/>
          </a:xfrm>
          <a:prstGeom prst="rect">
            <a:avLst/>
          </a:prstGeom>
        </p:spPr>
        <p:txBody>
          <a:bodyPr wrap="square">
            <a:spAutoFit/>
          </a:bodyPr>
          <a:lstStyle/>
          <a:p>
            <a:r>
              <a:rPr lang="en-US" sz="2000" dirty="0" err="1"/>
              <a:t>int</a:t>
            </a:r>
            <a:r>
              <a:rPr lang="en-US" sz="2000" dirty="0"/>
              <a:t> </a:t>
            </a:r>
            <a:r>
              <a:rPr lang="en-US" sz="2000" dirty="0" err="1"/>
              <a:t>redPin</a:t>
            </a:r>
            <a:r>
              <a:rPr lang="en-US" sz="2000" dirty="0"/>
              <a:t> = 11;</a:t>
            </a:r>
          </a:p>
          <a:p>
            <a:r>
              <a:rPr lang="en-US" sz="2000" dirty="0" err="1"/>
              <a:t>int</a:t>
            </a:r>
            <a:r>
              <a:rPr lang="en-US" sz="2000" dirty="0"/>
              <a:t> </a:t>
            </a:r>
            <a:r>
              <a:rPr lang="en-US" sz="2000" dirty="0" err="1"/>
              <a:t>greenPin</a:t>
            </a:r>
            <a:r>
              <a:rPr lang="en-US" sz="2000" dirty="0"/>
              <a:t> = 10;</a:t>
            </a:r>
          </a:p>
          <a:p>
            <a:r>
              <a:rPr lang="en-US" sz="2000" dirty="0" err="1"/>
              <a:t>int</a:t>
            </a:r>
            <a:r>
              <a:rPr lang="en-US" sz="2000" dirty="0"/>
              <a:t> </a:t>
            </a:r>
            <a:r>
              <a:rPr lang="en-US" sz="2000" dirty="0" err="1"/>
              <a:t>bluePin</a:t>
            </a:r>
            <a:r>
              <a:rPr lang="en-US" sz="2000" dirty="0"/>
              <a:t> = 9;</a:t>
            </a:r>
          </a:p>
          <a:p>
            <a:r>
              <a:rPr lang="en-US" sz="2000" dirty="0"/>
              <a:t> </a:t>
            </a:r>
            <a:r>
              <a:rPr lang="en-US" sz="2000" dirty="0" smtClean="0"/>
              <a:t>void </a:t>
            </a:r>
            <a:r>
              <a:rPr lang="en-US" sz="2000" dirty="0"/>
              <a:t>setup()</a:t>
            </a:r>
          </a:p>
          <a:p>
            <a:r>
              <a:rPr lang="en-US" sz="2000" dirty="0"/>
              <a:t>{</a:t>
            </a:r>
          </a:p>
          <a:p>
            <a:r>
              <a:rPr lang="en-US" sz="2000" dirty="0"/>
              <a:t>  </a:t>
            </a:r>
            <a:r>
              <a:rPr lang="en-US" sz="2000" dirty="0" err="1"/>
              <a:t>pinMode</a:t>
            </a:r>
            <a:r>
              <a:rPr lang="en-US" sz="2000" dirty="0"/>
              <a:t>(</a:t>
            </a:r>
            <a:r>
              <a:rPr lang="en-US" sz="2000" dirty="0" err="1"/>
              <a:t>redPin</a:t>
            </a:r>
            <a:r>
              <a:rPr lang="en-US" sz="2000" dirty="0"/>
              <a:t>, OUTPUT);</a:t>
            </a:r>
          </a:p>
          <a:p>
            <a:r>
              <a:rPr lang="en-US" sz="2000" dirty="0"/>
              <a:t>  </a:t>
            </a:r>
            <a:r>
              <a:rPr lang="en-US" sz="2000" dirty="0" err="1"/>
              <a:t>pinMode</a:t>
            </a:r>
            <a:r>
              <a:rPr lang="en-US" sz="2000" dirty="0"/>
              <a:t>(</a:t>
            </a:r>
            <a:r>
              <a:rPr lang="en-US" sz="2000" dirty="0" err="1"/>
              <a:t>greenPin</a:t>
            </a:r>
            <a:r>
              <a:rPr lang="en-US" sz="2000" dirty="0"/>
              <a:t>, OUTPUT);</a:t>
            </a:r>
          </a:p>
          <a:p>
            <a:r>
              <a:rPr lang="en-US" sz="2000" dirty="0"/>
              <a:t>  </a:t>
            </a:r>
            <a:r>
              <a:rPr lang="en-US" sz="2000" dirty="0" err="1"/>
              <a:t>pinMode</a:t>
            </a:r>
            <a:r>
              <a:rPr lang="en-US" sz="2000" dirty="0"/>
              <a:t>(</a:t>
            </a:r>
            <a:r>
              <a:rPr lang="en-US" sz="2000" dirty="0" err="1"/>
              <a:t>bluePin</a:t>
            </a:r>
            <a:r>
              <a:rPr lang="en-US" sz="2000" dirty="0"/>
              <a:t>, OUTPUT);  </a:t>
            </a:r>
          </a:p>
          <a:p>
            <a:r>
              <a:rPr lang="en-US" sz="2000" dirty="0"/>
              <a:t>}</a:t>
            </a:r>
          </a:p>
          <a:p>
            <a:r>
              <a:rPr lang="en-US" sz="2000" dirty="0"/>
              <a:t> </a:t>
            </a:r>
            <a:r>
              <a:rPr lang="en-US" sz="2000" dirty="0" smtClean="0"/>
              <a:t> void </a:t>
            </a:r>
            <a:r>
              <a:rPr lang="en-US" sz="2000" dirty="0" err="1"/>
              <a:t>setColor</a:t>
            </a:r>
            <a:r>
              <a:rPr lang="en-US" sz="2000" dirty="0"/>
              <a:t>(</a:t>
            </a:r>
            <a:r>
              <a:rPr lang="en-US" sz="2000" dirty="0" err="1"/>
              <a:t>int</a:t>
            </a:r>
            <a:r>
              <a:rPr lang="en-US" sz="2000" dirty="0"/>
              <a:t> red, </a:t>
            </a:r>
            <a:r>
              <a:rPr lang="en-US" sz="2000" dirty="0" err="1"/>
              <a:t>int</a:t>
            </a:r>
            <a:r>
              <a:rPr lang="en-US" sz="2000" dirty="0"/>
              <a:t> green, </a:t>
            </a:r>
            <a:r>
              <a:rPr lang="en-US" sz="2000" dirty="0" err="1"/>
              <a:t>int</a:t>
            </a:r>
            <a:r>
              <a:rPr lang="en-US" sz="2000" dirty="0"/>
              <a:t> blue)</a:t>
            </a:r>
          </a:p>
          <a:p>
            <a:r>
              <a:rPr lang="en-US" sz="2000" dirty="0"/>
              <a:t>{</a:t>
            </a:r>
          </a:p>
          <a:p>
            <a:r>
              <a:rPr lang="en-US" sz="2000" dirty="0"/>
              <a:t>  </a:t>
            </a:r>
          </a:p>
          <a:p>
            <a:r>
              <a:rPr lang="en-US" sz="2000" dirty="0"/>
              <a:t>  </a:t>
            </a:r>
            <a:r>
              <a:rPr lang="en-US" sz="2000" dirty="0" err="1"/>
              <a:t>analogWrite</a:t>
            </a:r>
            <a:r>
              <a:rPr lang="en-US" sz="2000" dirty="0"/>
              <a:t>(</a:t>
            </a:r>
            <a:r>
              <a:rPr lang="en-US" sz="2000" dirty="0" err="1"/>
              <a:t>redPin</a:t>
            </a:r>
            <a:r>
              <a:rPr lang="en-US" sz="2000" dirty="0"/>
              <a:t>, red);</a:t>
            </a:r>
          </a:p>
          <a:p>
            <a:r>
              <a:rPr lang="en-US" sz="2000" dirty="0"/>
              <a:t>  </a:t>
            </a:r>
            <a:r>
              <a:rPr lang="en-US" sz="2000" dirty="0" err="1"/>
              <a:t>analogWrite</a:t>
            </a:r>
            <a:r>
              <a:rPr lang="en-US" sz="2000" dirty="0"/>
              <a:t>(</a:t>
            </a:r>
            <a:r>
              <a:rPr lang="en-US" sz="2000" dirty="0" err="1"/>
              <a:t>greenPin</a:t>
            </a:r>
            <a:r>
              <a:rPr lang="en-US" sz="2000" dirty="0"/>
              <a:t>, green);</a:t>
            </a:r>
          </a:p>
          <a:p>
            <a:r>
              <a:rPr lang="en-US" sz="2000" dirty="0"/>
              <a:t>  </a:t>
            </a:r>
            <a:r>
              <a:rPr lang="en-US" sz="2000" dirty="0" err="1"/>
              <a:t>analogWrite</a:t>
            </a:r>
            <a:r>
              <a:rPr lang="en-US" sz="2000" dirty="0"/>
              <a:t>(</a:t>
            </a:r>
            <a:r>
              <a:rPr lang="en-US" sz="2000" dirty="0" err="1"/>
              <a:t>bluePin</a:t>
            </a:r>
            <a:r>
              <a:rPr lang="en-US" sz="2000" dirty="0"/>
              <a:t>, blue);  </a:t>
            </a:r>
          </a:p>
          <a:p>
            <a:r>
              <a:rPr lang="en-US" sz="2000" dirty="0"/>
              <a:t>}</a:t>
            </a:r>
          </a:p>
        </p:txBody>
      </p:sp>
    </p:spTree>
    <p:extLst>
      <p:ext uri="{BB962C8B-B14F-4D97-AF65-F5344CB8AC3E}">
        <p14:creationId xmlns:p14="http://schemas.microsoft.com/office/powerpoint/2010/main" val="183914058"/>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idx="4294967295"/>
          </p:nvPr>
        </p:nvSpPr>
        <p:spPr>
          <a:xfrm>
            <a:off x="612775" y="228600"/>
            <a:ext cx="8153400" cy="990600"/>
          </a:xfrm>
          <a:prstGeom prst="rect">
            <a:avLst/>
          </a:prstGeom>
        </p:spPr>
        <p:txBody>
          <a:bodyPr>
            <a:normAutofit/>
          </a:bodyPr>
          <a:lstStyle/>
          <a:p>
            <a:r>
              <a:rPr lang="en-US" dirty="0" smtClean="0"/>
              <a:t>RGB </a:t>
            </a:r>
            <a:r>
              <a:rPr lang="en-US" dirty="0" smtClean="0"/>
              <a:t>LED Code(2)</a:t>
            </a:r>
            <a:endParaRPr dirty="0"/>
          </a:p>
        </p:txBody>
      </p:sp>
      <p:sp>
        <p:nvSpPr>
          <p:cNvPr id="3" name="Rectangle 2"/>
          <p:cNvSpPr/>
          <p:nvPr/>
        </p:nvSpPr>
        <p:spPr>
          <a:xfrm>
            <a:off x="174009" y="1676400"/>
            <a:ext cx="8991600" cy="4955203"/>
          </a:xfrm>
          <a:prstGeom prst="rect">
            <a:avLst/>
          </a:prstGeom>
        </p:spPr>
        <p:txBody>
          <a:bodyPr wrap="square">
            <a:spAutoFit/>
          </a:bodyPr>
          <a:lstStyle/>
          <a:p>
            <a:r>
              <a:rPr lang="en-US" sz="2000" dirty="0"/>
              <a:t>void loop()</a:t>
            </a:r>
          </a:p>
          <a:p>
            <a:r>
              <a:rPr lang="en-US" sz="2000" dirty="0"/>
              <a:t>{</a:t>
            </a:r>
          </a:p>
          <a:p>
            <a:r>
              <a:rPr lang="en-US" sz="2000" dirty="0"/>
              <a:t>  </a:t>
            </a:r>
            <a:r>
              <a:rPr lang="en-US" sz="2000" dirty="0" err="1"/>
              <a:t>setColor</a:t>
            </a:r>
            <a:r>
              <a:rPr lang="en-US" sz="2000" dirty="0"/>
              <a:t>(255, 0, 0);  // red</a:t>
            </a:r>
          </a:p>
          <a:p>
            <a:r>
              <a:rPr lang="en-US" sz="2000" dirty="0"/>
              <a:t>  delay(1000);</a:t>
            </a:r>
          </a:p>
          <a:p>
            <a:r>
              <a:rPr lang="en-US" sz="2000" dirty="0"/>
              <a:t>  </a:t>
            </a:r>
            <a:r>
              <a:rPr lang="en-US" sz="2000" dirty="0" err="1"/>
              <a:t>setColor</a:t>
            </a:r>
            <a:r>
              <a:rPr lang="en-US" sz="2000" dirty="0"/>
              <a:t>(0, 255, 0);  // green</a:t>
            </a:r>
          </a:p>
          <a:p>
            <a:r>
              <a:rPr lang="en-US" sz="2000" dirty="0"/>
              <a:t>  delay(1000);</a:t>
            </a:r>
          </a:p>
          <a:p>
            <a:r>
              <a:rPr lang="en-US" sz="2000" dirty="0"/>
              <a:t>  </a:t>
            </a:r>
            <a:r>
              <a:rPr lang="en-US" sz="2000" dirty="0" err="1"/>
              <a:t>setColor</a:t>
            </a:r>
            <a:r>
              <a:rPr lang="en-US" sz="2000" dirty="0"/>
              <a:t>(0, 0, 255);  // blue</a:t>
            </a:r>
          </a:p>
          <a:p>
            <a:r>
              <a:rPr lang="en-US" sz="2000" dirty="0"/>
              <a:t>  delay(1000);</a:t>
            </a:r>
          </a:p>
          <a:p>
            <a:r>
              <a:rPr lang="en-US" sz="2000" dirty="0"/>
              <a:t>  </a:t>
            </a:r>
            <a:r>
              <a:rPr lang="en-US" sz="2000" dirty="0" err="1"/>
              <a:t>setColor</a:t>
            </a:r>
            <a:r>
              <a:rPr lang="en-US" sz="2000" dirty="0"/>
              <a:t>(255, 255, 0);  // yellow</a:t>
            </a:r>
          </a:p>
          <a:p>
            <a:r>
              <a:rPr lang="en-US" sz="2000" dirty="0"/>
              <a:t>  delay(1000);  </a:t>
            </a:r>
          </a:p>
          <a:p>
            <a:r>
              <a:rPr lang="en-US" sz="2000" dirty="0"/>
              <a:t>  </a:t>
            </a:r>
            <a:r>
              <a:rPr lang="en-US" sz="2000" dirty="0" err="1"/>
              <a:t>setColor</a:t>
            </a:r>
            <a:r>
              <a:rPr lang="en-US" sz="2000" dirty="0"/>
              <a:t>(80, 0, 80);  // purple</a:t>
            </a:r>
          </a:p>
          <a:p>
            <a:r>
              <a:rPr lang="en-US" sz="2000" dirty="0"/>
              <a:t>  delay(1000);</a:t>
            </a:r>
          </a:p>
          <a:p>
            <a:r>
              <a:rPr lang="en-US" sz="2000" dirty="0"/>
              <a:t>  </a:t>
            </a:r>
            <a:r>
              <a:rPr lang="en-US" sz="2000" dirty="0" err="1"/>
              <a:t>setColor</a:t>
            </a:r>
            <a:r>
              <a:rPr lang="en-US" sz="2000" dirty="0"/>
              <a:t>(0, 255, 255);  // aqua</a:t>
            </a:r>
          </a:p>
          <a:p>
            <a:r>
              <a:rPr lang="en-US" sz="2000" dirty="0"/>
              <a:t>  delay(1000);</a:t>
            </a:r>
          </a:p>
          <a:p>
            <a:r>
              <a:rPr lang="en-US" sz="2000" dirty="0"/>
              <a:t>}</a:t>
            </a:r>
          </a:p>
          <a:p>
            <a:endParaRPr lang="en-US" dirty="0"/>
          </a:p>
        </p:txBody>
      </p:sp>
    </p:spTree>
    <p:extLst>
      <p:ext uri="{BB962C8B-B14F-4D97-AF65-F5344CB8AC3E}">
        <p14:creationId xmlns:p14="http://schemas.microsoft.com/office/powerpoint/2010/main" val="2042640437"/>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612775" y="228600"/>
            <a:ext cx="8153400" cy="990600"/>
          </a:xfrm>
          <a:prstGeom prst="rect">
            <a:avLst/>
          </a:prstGeom>
        </p:spPr>
        <p:txBody>
          <a:bodyPr>
            <a:normAutofit/>
          </a:bodyPr>
          <a:lstStyle/>
          <a:p>
            <a:r>
              <a:rPr dirty="0"/>
              <a:t>Color Recognition with RGB </a:t>
            </a:r>
            <a:r>
              <a:rPr dirty="0" smtClean="0"/>
              <a:t>LED(</a:t>
            </a:r>
            <a:r>
              <a:rPr lang="en-US" dirty="0" smtClean="0"/>
              <a:t>1</a:t>
            </a:r>
            <a:r>
              <a:rPr dirty="0" smtClean="0"/>
              <a:t>)</a:t>
            </a:r>
            <a:endParaRPr dirty="0"/>
          </a:p>
        </p:txBody>
      </p:sp>
      <p:sp>
        <p:nvSpPr>
          <p:cNvPr id="174" name="Shape 174"/>
          <p:cNvSpPr>
            <a:spLocks noGrp="1"/>
          </p:cNvSpPr>
          <p:nvPr>
            <p:ph type="body" sz="half" idx="4294967295"/>
          </p:nvPr>
        </p:nvSpPr>
        <p:spPr>
          <a:xfrm>
            <a:off x="612775" y="1600200"/>
            <a:ext cx="3959225" cy="4495800"/>
          </a:xfrm>
          <a:prstGeom prst="rect">
            <a:avLst/>
          </a:prstGeom>
        </p:spPr>
        <p:txBody>
          <a:bodyPr>
            <a:normAutofit lnSpcReduction="10000"/>
          </a:bodyPr>
          <a:lstStyle/>
          <a:p>
            <a:pPr>
              <a:buSzTx/>
              <a:buNone/>
              <a:defRPr sz="2400"/>
            </a:pPr>
            <a:r>
              <a:t>Color Sensor     Arduino</a:t>
            </a:r>
          </a:p>
          <a:p>
            <a:pPr>
              <a:buSzTx/>
              <a:buNone/>
              <a:defRPr sz="2400"/>
            </a:pPr>
            <a:r>
              <a:t>-----------           --------</a:t>
            </a:r>
          </a:p>
          <a:p>
            <a:pPr>
              <a:buSzTx/>
              <a:buNone/>
              <a:defRPr sz="2400"/>
            </a:pPr>
            <a:r>
              <a:t> VCC                 5V</a:t>
            </a:r>
          </a:p>
          <a:p>
            <a:pPr>
              <a:buSzTx/>
              <a:buNone/>
              <a:defRPr sz="2400"/>
            </a:pPr>
            <a:r>
              <a:t> GND               GND</a:t>
            </a:r>
          </a:p>
          <a:p>
            <a:pPr>
              <a:buSzTx/>
              <a:buNone/>
              <a:defRPr sz="2400"/>
            </a:pPr>
            <a:r>
              <a:t> s0                     8</a:t>
            </a:r>
          </a:p>
          <a:p>
            <a:pPr>
              <a:buSzTx/>
              <a:buNone/>
              <a:defRPr sz="2400"/>
            </a:pPr>
            <a:r>
              <a:t> s1                     9</a:t>
            </a:r>
          </a:p>
          <a:p>
            <a:pPr>
              <a:buSzTx/>
              <a:buNone/>
              <a:defRPr sz="2400"/>
            </a:pPr>
            <a:r>
              <a:t> s2                    12</a:t>
            </a:r>
          </a:p>
          <a:p>
            <a:pPr>
              <a:buSzTx/>
              <a:buNone/>
              <a:defRPr sz="2400"/>
            </a:pPr>
            <a:r>
              <a:t> s3                    11</a:t>
            </a:r>
          </a:p>
          <a:p>
            <a:pPr>
              <a:buSzTx/>
              <a:buNone/>
              <a:defRPr sz="2400"/>
            </a:pPr>
            <a:r>
              <a:t> OUT                 10</a:t>
            </a:r>
          </a:p>
          <a:p>
            <a:pPr>
              <a:buSzTx/>
              <a:buNone/>
              <a:defRPr sz="2400"/>
            </a:pPr>
            <a:r>
              <a:t> OE                   GND</a:t>
            </a:r>
          </a:p>
        </p:txBody>
      </p:sp>
      <p:sp>
        <p:nvSpPr>
          <p:cNvPr id="175" name="Shape 175"/>
          <p:cNvSpPr/>
          <p:nvPr/>
        </p:nvSpPr>
        <p:spPr>
          <a:xfrm>
            <a:off x="4876800" y="1676400"/>
            <a:ext cx="3959225" cy="25044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19087" indent="-319087">
              <a:spcBef>
                <a:spcPts val="700"/>
              </a:spcBef>
              <a:defRPr sz="2900"/>
            </a:pPr>
            <a:r>
              <a:t>RGB LED    Arduino</a:t>
            </a:r>
          </a:p>
          <a:p>
            <a:pPr marL="319087" indent="-319087">
              <a:spcBef>
                <a:spcPts val="700"/>
              </a:spcBef>
              <a:defRPr sz="3200"/>
            </a:pPr>
            <a:r>
              <a:t>-----------      --------</a:t>
            </a:r>
          </a:p>
          <a:p>
            <a:pPr marL="319087" indent="-319087">
              <a:spcBef>
                <a:spcPts val="700"/>
              </a:spcBef>
              <a:defRPr sz="2900"/>
            </a:pPr>
            <a:r>
              <a:t>   R                  2  </a:t>
            </a:r>
          </a:p>
          <a:p>
            <a:pPr marL="319087" indent="-319087">
              <a:spcBef>
                <a:spcPts val="700"/>
              </a:spcBef>
              <a:defRPr sz="2900"/>
            </a:pPr>
            <a:r>
              <a:t>   G                 3  </a:t>
            </a:r>
          </a:p>
          <a:p>
            <a:pPr marL="319087" indent="-319087">
              <a:spcBef>
                <a:spcPts val="700"/>
              </a:spcBef>
              <a:defRPr sz="2900"/>
            </a:pPr>
            <a:r>
              <a:t>   B                  4</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idx="4294967295"/>
          </p:nvPr>
        </p:nvSpPr>
        <p:spPr>
          <a:xfrm>
            <a:off x="612775" y="228600"/>
            <a:ext cx="8153400" cy="990600"/>
          </a:xfrm>
          <a:prstGeom prst="rect">
            <a:avLst/>
          </a:prstGeom>
        </p:spPr>
        <p:txBody>
          <a:bodyPr>
            <a:normAutofit/>
          </a:bodyPr>
          <a:lstStyle/>
          <a:p>
            <a:r>
              <a:t>Color Recognition with RGB LED(3)</a:t>
            </a:r>
          </a:p>
        </p:txBody>
      </p:sp>
      <p:pic>
        <p:nvPicPr>
          <p:cNvPr id="178" name="image.png"/>
          <p:cNvPicPr>
            <a:picLocks noChangeAspect="1"/>
          </p:cNvPicPr>
          <p:nvPr/>
        </p:nvPicPr>
        <p:blipFill>
          <a:blip r:embed="rId2">
            <a:extLst/>
          </a:blip>
          <a:stretch>
            <a:fillRect/>
          </a:stretch>
        </p:blipFill>
        <p:spPr>
          <a:xfrm>
            <a:off x="990600" y="1752600"/>
            <a:ext cx="6553200" cy="3276600"/>
          </a:xfrm>
          <a:prstGeom prst="rect">
            <a:avLst/>
          </a:prstGeom>
          <a:ln w="12700">
            <a:miter lim="400000"/>
          </a:ln>
        </p:spPr>
      </p:pic>
      <p:sp>
        <p:nvSpPr>
          <p:cNvPr id="2" name="TextBox 1"/>
          <p:cNvSpPr txBox="1"/>
          <p:nvPr/>
        </p:nvSpPr>
        <p:spPr>
          <a:xfrm>
            <a:off x="228600" y="5486400"/>
            <a:ext cx="8763000"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Tw Cen MT"/>
                <a:ea typeface="Tw Cen MT"/>
                <a:cs typeface="Tw Cen MT"/>
                <a:sym typeface="Tw Cen MT"/>
              </a:rPr>
              <a:t>Write the code to glow according to color in front of the sensor.</a:t>
            </a:r>
            <a:endParaRPr kumimoji="0" lang="en-US" sz="2800" b="0" i="0" u="none" strike="noStrike" cap="none" spc="0" normalizeH="0" baseline="0" dirty="0">
              <a:ln>
                <a:noFill/>
              </a:ln>
              <a:solidFill>
                <a:srgbClr val="000000"/>
              </a:solidFill>
              <a:effectLst/>
              <a:uFillTx/>
              <a:latin typeface="Tw Cen MT"/>
              <a:ea typeface="Tw Cen MT"/>
              <a:cs typeface="Tw Cen MT"/>
              <a:sym typeface="Tw Cen MT"/>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idx="4294967295"/>
          </p:nvPr>
        </p:nvSpPr>
        <p:spPr>
          <a:xfrm>
            <a:off x="612775" y="228600"/>
            <a:ext cx="8153400" cy="990600"/>
          </a:xfrm>
          <a:prstGeom prst="rect">
            <a:avLst/>
          </a:prstGeom>
        </p:spPr>
        <p:txBody>
          <a:bodyPr>
            <a:normAutofit/>
          </a:bodyPr>
          <a:lstStyle/>
          <a:p>
            <a:r>
              <a:rPr dirty="0" smtClean="0"/>
              <a:t>Code…</a:t>
            </a:r>
            <a:endParaRPr dirty="0"/>
          </a:p>
        </p:txBody>
      </p:sp>
      <p:sp>
        <p:nvSpPr>
          <p:cNvPr id="3" name="Rectangle 2"/>
          <p:cNvSpPr/>
          <p:nvPr/>
        </p:nvSpPr>
        <p:spPr>
          <a:xfrm>
            <a:off x="152400" y="1447800"/>
            <a:ext cx="8991600" cy="5324535"/>
          </a:xfrm>
          <a:prstGeom prst="rect">
            <a:avLst/>
          </a:prstGeom>
        </p:spPr>
        <p:txBody>
          <a:bodyPr wrap="square">
            <a:spAutoFit/>
          </a:bodyPr>
          <a:lstStyle/>
          <a:p>
            <a:r>
              <a:rPr lang="en-US" sz="2000" dirty="0" err="1"/>
              <a:t>int</a:t>
            </a:r>
            <a:r>
              <a:rPr lang="en-US" sz="2000" dirty="0"/>
              <a:t> </a:t>
            </a:r>
            <a:r>
              <a:rPr lang="en-US" sz="2000" dirty="0" err="1"/>
              <a:t>light_sensitivity</a:t>
            </a:r>
            <a:r>
              <a:rPr lang="en-US" sz="2000" dirty="0"/>
              <a:t> = 500;    //This is the </a:t>
            </a:r>
            <a:r>
              <a:rPr lang="en-US" sz="2000" dirty="0" err="1"/>
              <a:t>approx</a:t>
            </a:r>
            <a:r>
              <a:rPr lang="en-US" sz="2000" dirty="0"/>
              <a:t> value of light surrounding your LDR</a:t>
            </a:r>
          </a:p>
          <a:p>
            <a:r>
              <a:rPr lang="en-US" sz="2000" dirty="0"/>
              <a:t> void setup()</a:t>
            </a:r>
          </a:p>
          <a:p>
            <a:r>
              <a:rPr lang="en-US" sz="2000" dirty="0"/>
              <a:t>  {</a:t>
            </a:r>
          </a:p>
          <a:p>
            <a:r>
              <a:rPr lang="en-US" sz="2000" dirty="0"/>
              <a:t>    </a:t>
            </a:r>
            <a:r>
              <a:rPr lang="en-US" sz="2000" dirty="0" err="1"/>
              <a:t>Serial.begin</a:t>
            </a:r>
            <a:r>
              <a:rPr lang="en-US" sz="2000" dirty="0"/>
              <a:t>(9600);          //start the serial monitor with 9600 </a:t>
            </a:r>
            <a:r>
              <a:rPr lang="en-US" sz="2000" dirty="0" err="1"/>
              <a:t>buad</a:t>
            </a:r>
            <a:endParaRPr lang="en-US" sz="2000" dirty="0"/>
          </a:p>
          <a:p>
            <a:r>
              <a:rPr lang="en-US" sz="2000" dirty="0"/>
              <a:t>    </a:t>
            </a:r>
            <a:r>
              <a:rPr lang="en-US" sz="2000" dirty="0" err="1"/>
              <a:t>pinMode</a:t>
            </a:r>
            <a:r>
              <a:rPr lang="en-US" sz="2000" dirty="0"/>
              <a:t>(11, OUTPUT);  </a:t>
            </a:r>
            <a:endParaRPr lang="en-US" sz="2000" dirty="0" smtClean="0"/>
          </a:p>
          <a:p>
            <a:r>
              <a:rPr lang="en-US" sz="2000" dirty="0"/>
              <a:t>}</a:t>
            </a:r>
            <a:r>
              <a:rPr lang="en-US" sz="2000" dirty="0" smtClean="0"/>
              <a:t>   </a:t>
            </a:r>
            <a:endParaRPr lang="en-US" sz="2000" dirty="0"/>
          </a:p>
          <a:p>
            <a:r>
              <a:rPr lang="en-US" sz="2000" dirty="0"/>
              <a:t> void loop()</a:t>
            </a:r>
          </a:p>
          <a:p>
            <a:r>
              <a:rPr lang="en-US" sz="2000" dirty="0"/>
              <a:t>  {</a:t>
            </a:r>
          </a:p>
          <a:p>
            <a:r>
              <a:rPr lang="en-US" sz="2000" dirty="0"/>
              <a:t>    </a:t>
            </a:r>
            <a:r>
              <a:rPr lang="en-US" sz="2000" dirty="0" err="1"/>
              <a:t>int</a:t>
            </a:r>
            <a:r>
              <a:rPr lang="en-US" sz="2000" dirty="0"/>
              <a:t> </a:t>
            </a:r>
            <a:r>
              <a:rPr lang="en-US" sz="2000" dirty="0" err="1"/>
              <a:t>LDRValue</a:t>
            </a:r>
            <a:r>
              <a:rPr lang="en-US" sz="2000" dirty="0"/>
              <a:t> = </a:t>
            </a:r>
            <a:r>
              <a:rPr lang="en-US" sz="2000" dirty="0" err="1"/>
              <a:t>analogRead</a:t>
            </a:r>
            <a:r>
              <a:rPr lang="en-US" sz="2000" dirty="0"/>
              <a:t>(A0);      //reads the </a:t>
            </a:r>
            <a:r>
              <a:rPr lang="en-US" sz="2000" dirty="0" err="1"/>
              <a:t>ldr’s</a:t>
            </a:r>
            <a:r>
              <a:rPr lang="en-US" sz="2000" dirty="0"/>
              <a:t> value through LDR </a:t>
            </a:r>
          </a:p>
          <a:p>
            <a:r>
              <a:rPr lang="en-US" sz="2000" dirty="0"/>
              <a:t>    </a:t>
            </a:r>
            <a:r>
              <a:rPr lang="en-US" sz="2000" dirty="0" err="1"/>
              <a:t>Serial.println</a:t>
            </a:r>
            <a:r>
              <a:rPr lang="en-US" sz="2000" dirty="0"/>
              <a:t>(</a:t>
            </a:r>
            <a:r>
              <a:rPr lang="en-US" sz="2000" dirty="0" err="1"/>
              <a:t>LDRValue</a:t>
            </a:r>
            <a:r>
              <a:rPr lang="en-US" sz="2000" dirty="0"/>
              <a:t>);       //prints the LDR values to serial monitor</a:t>
            </a:r>
          </a:p>
          <a:p>
            <a:r>
              <a:rPr lang="en-US" sz="2000" dirty="0"/>
              <a:t>    delay(50);        //This is the speed by which LDR sends value to </a:t>
            </a:r>
            <a:r>
              <a:rPr lang="en-US" sz="2000" dirty="0" err="1"/>
              <a:t>arduino</a:t>
            </a:r>
            <a:endParaRPr lang="en-US" sz="2000" dirty="0"/>
          </a:p>
          <a:p>
            <a:r>
              <a:rPr lang="en-US" sz="2000" dirty="0"/>
              <a:t>     if (</a:t>
            </a:r>
            <a:r>
              <a:rPr lang="en-US" sz="2000" dirty="0" err="1"/>
              <a:t>LDRValue</a:t>
            </a:r>
            <a:r>
              <a:rPr lang="en-US" sz="2000" dirty="0"/>
              <a:t> &lt; </a:t>
            </a:r>
            <a:r>
              <a:rPr lang="en-US" sz="2000" dirty="0" err="1"/>
              <a:t>light_sensitivity</a:t>
            </a:r>
            <a:r>
              <a:rPr lang="en-US" sz="2000" dirty="0"/>
              <a:t>) </a:t>
            </a:r>
          </a:p>
          <a:p>
            <a:r>
              <a:rPr lang="en-US" sz="2000" dirty="0"/>
              <a:t>        </a:t>
            </a:r>
            <a:r>
              <a:rPr lang="en-US" sz="2000" dirty="0" err="1"/>
              <a:t>digitalWrite</a:t>
            </a:r>
            <a:r>
              <a:rPr lang="en-US" sz="2000" dirty="0"/>
              <a:t>(11, HIGH);</a:t>
            </a:r>
          </a:p>
          <a:p>
            <a:r>
              <a:rPr lang="en-US" sz="2000" dirty="0"/>
              <a:t>    else</a:t>
            </a:r>
          </a:p>
          <a:p>
            <a:r>
              <a:rPr lang="en-US" sz="2000" dirty="0"/>
              <a:t>        </a:t>
            </a:r>
            <a:r>
              <a:rPr lang="en-US" sz="2000" dirty="0" err="1"/>
              <a:t>digitalWrite</a:t>
            </a:r>
            <a:r>
              <a:rPr lang="en-US" sz="2000" dirty="0"/>
              <a:t>(11, LOW);</a:t>
            </a:r>
          </a:p>
          <a:p>
            <a:r>
              <a:rPr lang="en-US" sz="2000" dirty="0"/>
              <a:t>      delay(1000);</a:t>
            </a:r>
          </a:p>
          <a:p>
            <a:r>
              <a:rPr lang="en-US" sz="2000" dirty="0"/>
              <a:t>  }</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idx="4294967295"/>
          </p:nvPr>
        </p:nvSpPr>
        <p:spPr>
          <a:xfrm>
            <a:off x="612775" y="228600"/>
            <a:ext cx="8153400" cy="990600"/>
          </a:xfrm>
          <a:prstGeom prst="rect">
            <a:avLst/>
          </a:prstGeom>
        </p:spPr>
        <p:txBody>
          <a:bodyPr>
            <a:normAutofit/>
          </a:bodyPr>
          <a:lstStyle>
            <a:lvl1pPr>
              <a:defRPr b="1"/>
            </a:lvl1pPr>
          </a:lstStyle>
          <a:p>
            <a:r>
              <a:t>Temperature Sensor</a:t>
            </a:r>
          </a:p>
        </p:txBody>
      </p:sp>
      <p:pic>
        <p:nvPicPr>
          <p:cNvPr id="127" name="image.png"/>
          <p:cNvPicPr>
            <a:picLocks noChangeAspect="1"/>
          </p:cNvPicPr>
          <p:nvPr/>
        </p:nvPicPr>
        <p:blipFill>
          <a:blip r:embed="rId2">
            <a:extLst/>
          </a:blip>
          <a:stretch>
            <a:fillRect/>
          </a:stretch>
        </p:blipFill>
        <p:spPr>
          <a:xfrm>
            <a:off x="3124200" y="1905000"/>
            <a:ext cx="2438400" cy="38100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idx="4294967295"/>
          </p:nvPr>
        </p:nvSpPr>
        <p:spPr>
          <a:xfrm>
            <a:off x="612775" y="228600"/>
            <a:ext cx="8153400" cy="990600"/>
          </a:xfrm>
          <a:prstGeom prst="rect">
            <a:avLst/>
          </a:prstGeom>
        </p:spPr>
        <p:txBody>
          <a:bodyPr>
            <a:normAutofit/>
          </a:bodyPr>
          <a:lstStyle>
            <a:lvl1pPr>
              <a:defRPr b="1"/>
            </a:lvl1pPr>
          </a:lstStyle>
          <a:p>
            <a:r>
              <a:rPr dirty="0"/>
              <a:t>Temperature </a:t>
            </a:r>
            <a:r>
              <a:rPr dirty="0" smtClean="0"/>
              <a:t>Sensor</a:t>
            </a:r>
            <a:r>
              <a:rPr lang="en-US" dirty="0" smtClean="0"/>
              <a:t>(1)</a:t>
            </a:r>
            <a:endParaRPr dirty="0"/>
          </a:p>
        </p:txBody>
      </p:sp>
      <p:sp>
        <p:nvSpPr>
          <p:cNvPr id="130" name="Shape 130"/>
          <p:cNvSpPr>
            <a:spLocks noGrp="1"/>
          </p:cNvSpPr>
          <p:nvPr>
            <p:ph type="body" idx="4294967295"/>
          </p:nvPr>
        </p:nvSpPr>
        <p:spPr>
          <a:xfrm>
            <a:off x="612775" y="1600200"/>
            <a:ext cx="8153400" cy="4495800"/>
          </a:xfrm>
          <a:prstGeom prst="rect">
            <a:avLst/>
          </a:prstGeom>
        </p:spPr>
        <p:txBody>
          <a:bodyPr>
            <a:normAutofit/>
          </a:bodyPr>
          <a:lstStyle/>
          <a:p>
            <a:pPr>
              <a:buChar char="◻"/>
            </a:pPr>
            <a:endParaRPr/>
          </a:p>
        </p:txBody>
      </p:sp>
      <p:pic>
        <p:nvPicPr>
          <p:cNvPr id="131" name="image.png"/>
          <p:cNvPicPr>
            <a:picLocks noChangeAspect="1"/>
          </p:cNvPicPr>
          <p:nvPr/>
        </p:nvPicPr>
        <p:blipFill>
          <a:blip r:embed="rId2">
            <a:extLst/>
          </a:blip>
          <a:stretch>
            <a:fillRect/>
          </a:stretch>
        </p:blipFill>
        <p:spPr>
          <a:xfrm>
            <a:off x="1119187" y="2133600"/>
            <a:ext cx="6905626" cy="35433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image.png"/>
          <p:cNvPicPr>
            <a:picLocks noChangeAspect="1"/>
          </p:cNvPicPr>
          <p:nvPr/>
        </p:nvPicPr>
        <p:blipFill>
          <a:blip r:embed="rId2">
            <a:extLst/>
          </a:blip>
          <a:stretch>
            <a:fillRect/>
          </a:stretch>
        </p:blipFill>
        <p:spPr>
          <a:xfrm>
            <a:off x="0" y="304800"/>
            <a:ext cx="9144000" cy="65532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335526" y="2025312"/>
            <a:ext cx="8573820" cy="5232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a:solidFill>
                  <a:srgbClr val="4F4E4E"/>
                </a:solidFill>
                <a:latin typeface="+mn-lt"/>
                <a:ea typeface="+mn-ea"/>
                <a:cs typeface="+mn-cs"/>
                <a:sym typeface="Helvetica"/>
              </a:defRPr>
            </a:lvl1pPr>
          </a:lstStyle>
          <a:p>
            <a:r>
              <a:rPr sz="2800" b="1" dirty="0">
                <a:solidFill>
                  <a:srgbClr val="FF0000"/>
                </a:solidFill>
              </a:rPr>
              <a:t>temp = (5.0 * </a:t>
            </a:r>
            <a:r>
              <a:rPr sz="2800" b="1" dirty="0" err="1">
                <a:solidFill>
                  <a:srgbClr val="FF0000"/>
                </a:solidFill>
              </a:rPr>
              <a:t>analogRead</a:t>
            </a:r>
            <a:r>
              <a:rPr sz="2800" b="1" dirty="0">
                <a:solidFill>
                  <a:srgbClr val="FF0000"/>
                </a:solidFill>
              </a:rPr>
              <a:t>(</a:t>
            </a:r>
            <a:r>
              <a:rPr sz="2800" b="1" dirty="0" err="1">
                <a:solidFill>
                  <a:srgbClr val="FF0000"/>
                </a:solidFill>
              </a:rPr>
              <a:t>tempPin</a:t>
            </a:r>
            <a:r>
              <a:rPr sz="2800" b="1" dirty="0">
                <a:solidFill>
                  <a:srgbClr val="FF0000"/>
                </a:solidFill>
              </a:rPr>
              <a:t>) * 100.0) / 1024</a:t>
            </a:r>
            <a:r>
              <a:rPr sz="2800" dirty="0"/>
              <a:t>;</a:t>
            </a:r>
          </a:p>
        </p:txBody>
      </p:sp>
      <p:sp>
        <p:nvSpPr>
          <p:cNvPr id="136" name="Shape 136"/>
          <p:cNvSpPr/>
          <p:nvPr/>
        </p:nvSpPr>
        <p:spPr>
          <a:xfrm>
            <a:off x="152400" y="3276600"/>
            <a:ext cx="8686799" cy="22467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just" defTabSz="457200">
              <a:defRPr sz="2200">
                <a:solidFill>
                  <a:srgbClr val="4F4E4E"/>
                </a:solidFill>
                <a:latin typeface="+mn-lt"/>
                <a:ea typeface="+mn-ea"/>
                <a:cs typeface="+mn-cs"/>
                <a:sym typeface="Helvetica"/>
              </a:defRPr>
            </a:lvl1pPr>
          </a:lstStyle>
          <a:p>
            <a:r>
              <a:rPr sz="2800" dirty="0">
                <a:latin typeface="Tw Cen MT" pitchFamily="34" charset="0"/>
              </a:rPr>
              <a:t>The original equation came from taking the reading, </a:t>
            </a:r>
            <a:r>
              <a:rPr sz="2800" dirty="0" smtClean="0">
                <a:latin typeface="Tw Cen MT" pitchFamily="34" charset="0"/>
              </a:rPr>
              <a:t>finding </a:t>
            </a:r>
            <a:r>
              <a:rPr sz="2800" dirty="0">
                <a:latin typeface="Tw Cen MT" pitchFamily="34" charset="0"/>
              </a:rPr>
              <a:t>what percentage of the range (1024) it is, multiplying that by the range itself(</a:t>
            </a:r>
            <a:r>
              <a:rPr sz="2800" dirty="0" err="1">
                <a:latin typeface="Tw Cen MT" pitchFamily="34" charset="0"/>
              </a:rPr>
              <a:t>aRef</a:t>
            </a:r>
            <a:r>
              <a:rPr sz="2800" dirty="0">
                <a:latin typeface="Tw Cen MT" pitchFamily="34" charset="0"/>
              </a:rPr>
              <a:t>, or 5000 mV), and dividing by ten (10 mV per degree </a:t>
            </a:r>
            <a:r>
              <a:rPr sz="2800" dirty="0" err="1" smtClean="0">
                <a:latin typeface="Tw Cen MT" pitchFamily="34" charset="0"/>
              </a:rPr>
              <a:t>Celcius</a:t>
            </a:r>
            <a:r>
              <a:rPr lang="en-US" sz="2800" dirty="0" smtClean="0">
                <a:latin typeface="Tw Cen MT" pitchFamily="34" charset="0"/>
              </a:rPr>
              <a:t>(Linear temperature slope)</a:t>
            </a:r>
            <a:r>
              <a:rPr sz="2800" dirty="0" smtClean="0">
                <a:latin typeface="Tw Cen MT" pitchFamily="34" charset="0"/>
              </a:rPr>
              <a:t>, </a:t>
            </a:r>
            <a:r>
              <a:rPr sz="2800" dirty="0">
                <a:latin typeface="Tw Cen MT" pitchFamily="34" charset="0"/>
              </a:rPr>
              <a:t>according to the </a:t>
            </a:r>
            <a:r>
              <a:rPr sz="2800" dirty="0" smtClean="0">
                <a:latin typeface="Tw Cen MT" pitchFamily="34" charset="0"/>
              </a:rPr>
              <a:t>datasheet</a:t>
            </a:r>
            <a:r>
              <a:rPr lang="en-US" sz="2800" dirty="0" smtClean="0">
                <a:latin typeface="Tw Cen MT" pitchFamily="34" charset="0"/>
              </a:rPr>
              <a:t>.</a:t>
            </a:r>
            <a:endParaRPr sz="2800" dirty="0">
              <a:latin typeface="Tw Cen MT" pitchFamily="34" charset="0"/>
            </a:endParaRPr>
          </a:p>
        </p:txBody>
      </p:sp>
      <p:sp>
        <p:nvSpPr>
          <p:cNvPr id="4" name="Shape 129"/>
          <p:cNvSpPr txBox="1">
            <a:spLocks/>
          </p:cNvSpPr>
          <p:nvPr/>
        </p:nvSpPr>
        <p:spPr>
          <a:xfrm>
            <a:off x="762873" y="270164"/>
            <a:ext cx="8153400" cy="9906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775F55"/>
                </a:solidFill>
                <a:uFillTx/>
                <a:latin typeface="Tw Cen MT"/>
                <a:ea typeface="Tw Cen MT"/>
                <a:cs typeface="Tw Cen MT"/>
                <a:sym typeface="Tw Cen MT"/>
              </a:defRPr>
            </a:lvl1pPr>
            <a:lvl2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2pPr>
            <a:lvl3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3pPr>
            <a:lvl4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4pPr>
            <a:lvl5pPr marL="0" marR="0" indent="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5pPr>
            <a:lvl6pPr marL="0" marR="0" indent="4572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6pPr>
            <a:lvl7pPr marL="0" marR="0" indent="9144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7pPr>
            <a:lvl8pPr marL="0" marR="0" indent="13716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8pPr>
            <a:lvl9pPr marL="0" marR="0" indent="1828800" algn="l" defTabSz="914400" rtl="0" latinLnBrk="0">
              <a:lnSpc>
                <a:spcPct val="100000"/>
              </a:lnSpc>
              <a:spcBef>
                <a:spcPts val="0"/>
              </a:spcBef>
              <a:spcAft>
                <a:spcPts val="0"/>
              </a:spcAft>
              <a:buClrTx/>
              <a:buSzTx/>
              <a:buFontTx/>
              <a:buNone/>
              <a:tabLst/>
              <a:defRPr sz="4400" b="0" i="0" u="none" strike="noStrike" cap="none" spc="0" baseline="0">
                <a:ln>
                  <a:noFill/>
                </a:ln>
                <a:solidFill>
                  <a:srgbClr val="775F55"/>
                </a:solidFill>
                <a:uFillTx/>
                <a:latin typeface="Tw Cen MT"/>
                <a:ea typeface="Tw Cen MT"/>
                <a:cs typeface="Tw Cen MT"/>
                <a:sym typeface="Tw Cen MT"/>
              </a:defRPr>
            </a:lvl9pPr>
          </a:lstStyle>
          <a:p>
            <a:pPr algn="ctr"/>
            <a:r>
              <a:rPr lang="en-US" dirty="0" smtClean="0"/>
              <a:t>Temperature Sensor(3)</a:t>
            </a:r>
            <a:endParaRPr lang="en-US" dirty="0"/>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Median">
  <a:themeElements>
    <a:clrScheme name="Median">
      <a:dk1>
        <a:srgbClr val="000000"/>
      </a:dk1>
      <a:lt1>
        <a:srgbClr val="775F55"/>
      </a:lt1>
      <a:dk2>
        <a:srgbClr val="A7A7A7"/>
      </a:dk2>
      <a:lt2>
        <a:srgbClr val="535353"/>
      </a:lt2>
      <a:accent1>
        <a:srgbClr val="94B6D2"/>
      </a:accent1>
      <a:accent2>
        <a:srgbClr val="DD8047"/>
      </a:accent2>
      <a:accent3>
        <a:srgbClr val="9BBB59"/>
      </a:accent3>
      <a:accent4>
        <a:srgbClr val="8064A2"/>
      </a:accent4>
      <a:accent5>
        <a:srgbClr val="4BACC6"/>
      </a:accent5>
      <a:accent6>
        <a:srgbClr val="F79646"/>
      </a:accent6>
      <a:hlink>
        <a:srgbClr val="0000FF"/>
      </a:hlink>
      <a:folHlink>
        <a:srgbClr val="FF00FF"/>
      </a:folHlink>
    </a:clrScheme>
    <a:fontScheme name="Median">
      <a:majorFont>
        <a:latin typeface="Calibri"/>
        <a:ea typeface="Calibri"/>
        <a:cs typeface="Calibri"/>
      </a:majorFont>
      <a:minorFont>
        <a:latin typeface="Helvetica"/>
        <a:ea typeface="Helvetica"/>
        <a:cs typeface="Helvetica"/>
      </a:minorFont>
    </a:fontScheme>
    <a:fmtScheme name="Medi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dian">
  <a:themeElements>
    <a:clrScheme name="Median">
      <a:dk1>
        <a:srgbClr val="000000"/>
      </a:dk1>
      <a:lt1>
        <a:srgbClr val="FFFFFF"/>
      </a:lt1>
      <a:dk2>
        <a:srgbClr val="A7A7A7"/>
      </a:dk2>
      <a:lt2>
        <a:srgbClr val="535353"/>
      </a:lt2>
      <a:accent1>
        <a:srgbClr val="94B6D2"/>
      </a:accent1>
      <a:accent2>
        <a:srgbClr val="DD8047"/>
      </a:accent2>
      <a:accent3>
        <a:srgbClr val="9BBB59"/>
      </a:accent3>
      <a:accent4>
        <a:srgbClr val="8064A2"/>
      </a:accent4>
      <a:accent5>
        <a:srgbClr val="4BACC6"/>
      </a:accent5>
      <a:accent6>
        <a:srgbClr val="F79646"/>
      </a:accent6>
      <a:hlink>
        <a:srgbClr val="0000FF"/>
      </a:hlink>
      <a:folHlink>
        <a:srgbClr val="FF00FF"/>
      </a:folHlink>
    </a:clrScheme>
    <a:fontScheme name="Median">
      <a:majorFont>
        <a:latin typeface="Calibri"/>
        <a:ea typeface="Calibri"/>
        <a:cs typeface="Calibri"/>
      </a:majorFont>
      <a:minorFont>
        <a:latin typeface="Helvetica"/>
        <a:ea typeface="Helvetica"/>
        <a:cs typeface="Helvetica"/>
      </a:minorFont>
    </a:fontScheme>
    <a:fmtScheme name="Medi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TotalTime>
  <Words>1284</Words>
  <Application>Microsoft Office PowerPoint</Application>
  <PresentationFormat>On-screen Show (4:3)</PresentationFormat>
  <Paragraphs>223</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Median</vt:lpstr>
      <vt:lpstr>IOT LAB EXPERIMENTS</vt:lpstr>
      <vt:lpstr>LDR(Light Dependent Resistor)</vt:lpstr>
      <vt:lpstr>Nightlight Simulation(Photo Sensor)</vt:lpstr>
      <vt:lpstr>Nightlight Simulation(Photo Sensor)</vt:lpstr>
      <vt:lpstr>Code…</vt:lpstr>
      <vt:lpstr>Temperature Sensor</vt:lpstr>
      <vt:lpstr>Temperature Sensor(1)</vt:lpstr>
      <vt:lpstr>PowerPoint Presentation</vt:lpstr>
      <vt:lpstr>PowerPoint Presentation</vt:lpstr>
      <vt:lpstr>Ultrasound Sensor(1)</vt:lpstr>
      <vt:lpstr>Ultrasound Sensor(2)</vt:lpstr>
      <vt:lpstr>PowerPoint Presentation</vt:lpstr>
      <vt:lpstr>Working Principle(2)</vt:lpstr>
      <vt:lpstr>Distance Calculation with Ultrasound</vt:lpstr>
      <vt:lpstr>PowerPoint Presentation</vt:lpstr>
      <vt:lpstr>PowerPoint Presentation</vt:lpstr>
      <vt:lpstr>PowerPoint Presentation</vt:lpstr>
      <vt:lpstr>Reverse Parking Sensor</vt:lpstr>
      <vt:lpstr>Procedure for including Newping.h</vt:lpstr>
      <vt:lpstr>Distance display(LCD)-Ultrasound sensor(1)</vt:lpstr>
      <vt:lpstr>Distance display(LCD)-Ultrasound sensor(2)</vt:lpstr>
      <vt:lpstr>Moisture Sensor</vt:lpstr>
      <vt:lpstr>PowerPoint Presentation</vt:lpstr>
      <vt:lpstr>Servo Motor</vt:lpstr>
      <vt:lpstr>PowerPoint Presentation</vt:lpstr>
      <vt:lpstr>Automatic Irrigation Control Simulation(1)</vt:lpstr>
      <vt:lpstr>Automatic Irrigation Control Simulation(2)</vt:lpstr>
      <vt:lpstr>Automatic Irrigation Control Simulation(3)</vt:lpstr>
      <vt:lpstr>PIR(Passive Infrared Sensor)</vt:lpstr>
      <vt:lpstr>PIR Sensor(1)</vt:lpstr>
      <vt:lpstr>PIR Sensor(2)</vt:lpstr>
      <vt:lpstr>PIR Sensor code(1)</vt:lpstr>
      <vt:lpstr>PIR Sensor code(2)</vt:lpstr>
      <vt:lpstr>PIR Sensor code (3)</vt:lpstr>
      <vt:lpstr>PIR Sensor code(4)</vt:lpstr>
      <vt:lpstr> Nightlight Simulation on Human Presence(1) </vt:lpstr>
      <vt:lpstr>Nightlight Simulation on Human Presence(2)</vt:lpstr>
      <vt:lpstr>Nightlight Simulation on Human Presence(3)</vt:lpstr>
      <vt:lpstr>Fire Alert(1)</vt:lpstr>
      <vt:lpstr>Fire Alert(2)</vt:lpstr>
      <vt:lpstr>Color Recognition with RGB LED(1)</vt:lpstr>
      <vt:lpstr>RGB LED Code(1)</vt:lpstr>
      <vt:lpstr>RGB LED Code(2)</vt:lpstr>
      <vt:lpstr>Color Recognition with RGB LED(1)</vt:lpstr>
      <vt:lpstr>Color Recognition with RGB LED(3)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LAB EXPERIMENTS</dc:title>
  <cp:lastModifiedBy>System</cp:lastModifiedBy>
  <cp:revision>23</cp:revision>
  <dcterms:modified xsi:type="dcterms:W3CDTF">2016-09-01T10:48:19Z</dcterms:modified>
</cp:coreProperties>
</file>